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80"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279" r:id="rId29"/>
    <p:sldId id="268" r:id="rId30"/>
    <p:sldId id="269" r:id="rId31"/>
    <p:sldId id="309" r:id="rId32"/>
    <p:sldId id="271" r:id="rId33"/>
    <p:sldId id="257" r:id="rId34"/>
    <p:sldId id="258" r:id="rId35"/>
    <p:sldId id="275" r:id="rId36"/>
    <p:sldId id="308" r:id="rId37"/>
    <p:sldId id="260" r:id="rId38"/>
    <p:sldId id="310" r:id="rId39"/>
    <p:sldId id="274" r:id="rId40"/>
    <p:sldId id="273" r:id="rId41"/>
    <p:sldId id="277" r:id="rId42"/>
    <p:sldId id="278" r:id="rId43"/>
    <p:sldId id="261" r:id="rId44"/>
    <p:sldId id="276" r:id="rId45"/>
    <p:sldId id="312" r:id="rId46"/>
    <p:sldId id="264" r:id="rId47"/>
    <p:sldId id="313" r:id="rId48"/>
    <p:sldId id="265" r:id="rId49"/>
    <p:sldId id="266" r:id="rId50"/>
    <p:sldId id="307" r:id="rId51"/>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7434" autoAdjust="0"/>
  </p:normalViewPr>
  <p:slideViewPr>
    <p:cSldViewPr>
      <p:cViewPr>
        <p:scale>
          <a:sx n="70" d="100"/>
          <a:sy n="70" d="100"/>
        </p:scale>
        <p:origin x="-1152" y="126"/>
      </p:cViewPr>
      <p:guideLst>
        <p:guide orient="horz" pos="2160"/>
        <p:guide pos="2880"/>
      </p:guideLst>
    </p:cSldViewPr>
  </p:slideViewPr>
  <p:notesTextViewPr>
    <p:cViewPr>
      <p:scale>
        <a:sx n="1" d="1"/>
        <a:sy n="1" d="1"/>
      </p:scale>
      <p:origin x="0" y="0"/>
    </p:cViewPr>
  </p:notesTextViewPr>
  <p:sorterViewPr>
    <p:cViewPr>
      <p:scale>
        <a:sx n="100" d="100"/>
        <a:sy n="100" d="100"/>
      </p:scale>
      <p:origin x="0" y="6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CD047-4203-438D-AB13-06E5FA27EA4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DBB9E13-9C33-4761-8CE6-EFAC34E1D283}">
      <dgm:prSet phldrT="[Text]"/>
      <dgm:spPr/>
      <dgm:t>
        <a:bodyPr/>
        <a:lstStyle/>
        <a:p>
          <a:r>
            <a:rPr lang="en-US" dirty="0" smtClean="0">
              <a:latin typeface="Times New Roman" pitchFamily="18" charset="0"/>
              <a:cs typeface="Times New Roman" pitchFamily="18" charset="0"/>
            </a:rPr>
            <a:t>Dr. Patterson</a:t>
          </a:r>
          <a:endParaRPr lang="en-US" dirty="0">
            <a:latin typeface="Times New Roman" pitchFamily="18" charset="0"/>
            <a:cs typeface="Times New Roman" pitchFamily="18" charset="0"/>
          </a:endParaRPr>
        </a:p>
      </dgm:t>
    </dgm:pt>
    <dgm:pt modelId="{FB4C9D2A-13D4-4E6B-AEC8-48E4BE689223}" type="parTrans" cxnId="{17A0C01B-48F2-43C8-8E55-29F90AB5B4C9}">
      <dgm:prSet/>
      <dgm:spPr/>
      <dgm:t>
        <a:bodyPr/>
        <a:lstStyle/>
        <a:p>
          <a:endParaRPr lang="en-US"/>
        </a:p>
      </dgm:t>
    </dgm:pt>
    <dgm:pt modelId="{5B287CFA-88C3-4F80-BD42-5756EA2A655B}" type="sibTrans" cxnId="{17A0C01B-48F2-43C8-8E55-29F90AB5B4C9}">
      <dgm:prSet/>
      <dgm:spPr/>
      <dgm:t>
        <a:bodyPr/>
        <a:lstStyle/>
        <a:p>
          <a:endParaRPr lang="en-US"/>
        </a:p>
      </dgm:t>
    </dgm:pt>
    <dgm:pt modelId="{6B19D3E3-28E7-4A90-999B-5752BEEB936D}">
      <dgm:prSet phldrT="[Text]"/>
      <dgm:spPr/>
      <dgm:t>
        <a:bodyPr/>
        <a:lstStyle/>
        <a:p>
          <a:r>
            <a:rPr lang="en-US" dirty="0" smtClean="0">
              <a:latin typeface="Times New Roman" pitchFamily="18" charset="0"/>
              <a:cs typeface="Times New Roman" pitchFamily="18" charset="0"/>
            </a:rPr>
            <a:t>pattersonde@hickoryschools.net</a:t>
          </a:r>
          <a:endParaRPr lang="en-US" dirty="0">
            <a:latin typeface="Times New Roman" pitchFamily="18" charset="0"/>
            <a:cs typeface="Times New Roman" pitchFamily="18" charset="0"/>
          </a:endParaRPr>
        </a:p>
      </dgm:t>
    </dgm:pt>
    <dgm:pt modelId="{ADF137CF-A384-4C1F-9FF9-177738F2F934}" type="parTrans" cxnId="{1F56B4EA-E016-488F-8EED-0A4AF754DDE8}">
      <dgm:prSet/>
      <dgm:spPr/>
      <dgm:t>
        <a:bodyPr/>
        <a:lstStyle/>
        <a:p>
          <a:endParaRPr lang="en-US"/>
        </a:p>
      </dgm:t>
    </dgm:pt>
    <dgm:pt modelId="{1C7D585B-4F59-4437-AD61-E862CDAEF326}" type="sibTrans" cxnId="{1F56B4EA-E016-488F-8EED-0A4AF754DDE8}">
      <dgm:prSet/>
      <dgm:spPr/>
      <dgm:t>
        <a:bodyPr/>
        <a:lstStyle/>
        <a:p>
          <a:endParaRPr lang="en-US"/>
        </a:p>
      </dgm:t>
    </dgm:pt>
    <dgm:pt modelId="{A51AD51C-0C2F-416B-A661-309CAAAAF534}">
      <dgm:prSet phldrT="[Text]"/>
      <dgm:spPr/>
      <dgm:t>
        <a:bodyPr/>
        <a:lstStyle/>
        <a:p>
          <a:r>
            <a:rPr lang="en-US" dirty="0" smtClean="0">
              <a:latin typeface="Times New Roman" pitchFamily="18" charset="0"/>
              <a:cs typeface="Times New Roman" pitchFamily="18" charset="0"/>
            </a:rPr>
            <a:t>Bobbi Siefert</a:t>
          </a:r>
          <a:endParaRPr lang="en-US" dirty="0">
            <a:latin typeface="Times New Roman" pitchFamily="18" charset="0"/>
            <a:cs typeface="Times New Roman" pitchFamily="18" charset="0"/>
          </a:endParaRPr>
        </a:p>
      </dgm:t>
    </dgm:pt>
    <dgm:pt modelId="{6D698402-91A2-4411-A43C-06DB03A4F1F6}" type="parTrans" cxnId="{86D5E63E-8701-4285-87A2-3925F89324A8}">
      <dgm:prSet/>
      <dgm:spPr/>
      <dgm:t>
        <a:bodyPr/>
        <a:lstStyle/>
        <a:p>
          <a:endParaRPr lang="en-US"/>
        </a:p>
      </dgm:t>
    </dgm:pt>
    <dgm:pt modelId="{50A19550-0636-4AA9-8ED1-11F88B56B200}" type="sibTrans" cxnId="{86D5E63E-8701-4285-87A2-3925F89324A8}">
      <dgm:prSet/>
      <dgm:spPr/>
      <dgm:t>
        <a:bodyPr/>
        <a:lstStyle/>
        <a:p>
          <a:endParaRPr lang="en-US"/>
        </a:p>
      </dgm:t>
    </dgm:pt>
    <dgm:pt modelId="{99ED72BB-6923-4200-9E0B-7B692171B0E0}">
      <dgm:prSet phldrT="[Text]"/>
      <dgm:spPr/>
      <dgm:t>
        <a:bodyPr/>
        <a:lstStyle/>
        <a:p>
          <a:r>
            <a:rPr lang="en-US" dirty="0" smtClean="0">
              <a:latin typeface="Times New Roman" pitchFamily="18" charset="0"/>
              <a:cs typeface="Times New Roman" pitchFamily="18" charset="0"/>
            </a:rPr>
            <a:t>Curriculum Specialist</a:t>
          </a:r>
          <a:endParaRPr lang="en-US" dirty="0">
            <a:latin typeface="Times New Roman" pitchFamily="18" charset="0"/>
            <a:cs typeface="Times New Roman" pitchFamily="18" charset="0"/>
          </a:endParaRPr>
        </a:p>
      </dgm:t>
    </dgm:pt>
    <dgm:pt modelId="{56D05358-272B-49E0-B022-CA30173BCD3D}" type="parTrans" cxnId="{AE0677AB-BDF4-498A-91C3-9DC8CA7A98C3}">
      <dgm:prSet/>
      <dgm:spPr/>
      <dgm:t>
        <a:bodyPr/>
        <a:lstStyle/>
        <a:p>
          <a:endParaRPr lang="en-US"/>
        </a:p>
      </dgm:t>
    </dgm:pt>
    <dgm:pt modelId="{E05EE20A-57A1-45A6-A09A-FE9E01DC552D}" type="sibTrans" cxnId="{AE0677AB-BDF4-498A-91C3-9DC8CA7A98C3}">
      <dgm:prSet/>
      <dgm:spPr/>
      <dgm:t>
        <a:bodyPr/>
        <a:lstStyle/>
        <a:p>
          <a:endParaRPr lang="en-US"/>
        </a:p>
      </dgm:t>
    </dgm:pt>
    <dgm:pt modelId="{3A51F17C-EF4D-47D4-9C50-1DC687A90E98}">
      <dgm:prSet phldrT="[Text]"/>
      <dgm:spPr/>
      <dgm:t>
        <a:bodyPr/>
        <a:lstStyle/>
        <a:p>
          <a:r>
            <a:rPr lang="en-US" dirty="0" smtClean="0">
              <a:latin typeface="Times New Roman" pitchFamily="18" charset="0"/>
              <a:cs typeface="Times New Roman" pitchFamily="18" charset="0"/>
            </a:rPr>
            <a:t>siefertbo@hickoryschools.net</a:t>
          </a:r>
          <a:endParaRPr lang="en-US" dirty="0">
            <a:latin typeface="Times New Roman" pitchFamily="18" charset="0"/>
            <a:cs typeface="Times New Roman" pitchFamily="18" charset="0"/>
          </a:endParaRPr>
        </a:p>
      </dgm:t>
    </dgm:pt>
    <dgm:pt modelId="{6D6349F0-B7AB-4CCC-990F-2B9BBF87CD49}" type="parTrans" cxnId="{29B67493-1D58-47EA-B707-B9325C23E842}">
      <dgm:prSet/>
      <dgm:spPr/>
      <dgm:t>
        <a:bodyPr/>
        <a:lstStyle/>
        <a:p>
          <a:endParaRPr lang="en-US"/>
        </a:p>
      </dgm:t>
    </dgm:pt>
    <dgm:pt modelId="{679F8F61-9729-4CBD-9651-11D774C27B38}" type="sibTrans" cxnId="{29B67493-1D58-47EA-B707-B9325C23E842}">
      <dgm:prSet/>
      <dgm:spPr/>
      <dgm:t>
        <a:bodyPr/>
        <a:lstStyle/>
        <a:p>
          <a:endParaRPr lang="en-US"/>
        </a:p>
      </dgm:t>
    </dgm:pt>
    <dgm:pt modelId="{7A04FAEA-1ACA-4A9A-83CD-8203D68DE84E}">
      <dgm:prSet phldrT="[Text]"/>
      <dgm:spPr/>
      <dgm:t>
        <a:bodyPr/>
        <a:lstStyle/>
        <a:p>
          <a:r>
            <a:rPr lang="en-US" dirty="0" smtClean="0">
              <a:latin typeface="Times New Roman" pitchFamily="18" charset="0"/>
              <a:cs typeface="Times New Roman" pitchFamily="18" charset="0"/>
            </a:rPr>
            <a:t>Jennifer Griffin</a:t>
          </a:r>
          <a:endParaRPr lang="en-US" dirty="0">
            <a:latin typeface="Times New Roman" pitchFamily="18" charset="0"/>
            <a:cs typeface="Times New Roman" pitchFamily="18" charset="0"/>
          </a:endParaRPr>
        </a:p>
      </dgm:t>
    </dgm:pt>
    <dgm:pt modelId="{C4603D47-633B-4791-A4A1-5FC02AEEBE05}" type="parTrans" cxnId="{F2CD18A9-E793-4798-B1CF-9FEEE7E25EE2}">
      <dgm:prSet/>
      <dgm:spPr/>
      <dgm:t>
        <a:bodyPr/>
        <a:lstStyle/>
        <a:p>
          <a:endParaRPr lang="en-US"/>
        </a:p>
      </dgm:t>
    </dgm:pt>
    <dgm:pt modelId="{00CE54A5-83DC-4584-8A1E-FAC384D87C57}" type="sibTrans" cxnId="{F2CD18A9-E793-4798-B1CF-9FEEE7E25EE2}">
      <dgm:prSet/>
      <dgm:spPr/>
      <dgm:t>
        <a:bodyPr/>
        <a:lstStyle/>
        <a:p>
          <a:endParaRPr lang="en-US"/>
        </a:p>
      </dgm:t>
    </dgm:pt>
    <dgm:pt modelId="{CC0814C2-F1BE-4F15-AEF4-EE2911510CF4}">
      <dgm:prSet phldrT="[Text]"/>
      <dgm:spPr/>
      <dgm:t>
        <a:bodyPr/>
        <a:lstStyle/>
        <a:p>
          <a:r>
            <a:rPr lang="en-US" dirty="0" smtClean="0">
              <a:latin typeface="Times New Roman" pitchFamily="18" charset="0"/>
              <a:cs typeface="Times New Roman" pitchFamily="18" charset="0"/>
            </a:rPr>
            <a:t>Curriculum Specialist</a:t>
          </a:r>
          <a:endParaRPr lang="en-US" dirty="0">
            <a:latin typeface="Times New Roman" pitchFamily="18" charset="0"/>
            <a:cs typeface="Times New Roman" pitchFamily="18" charset="0"/>
          </a:endParaRPr>
        </a:p>
      </dgm:t>
    </dgm:pt>
    <dgm:pt modelId="{2DFDF49D-CBBF-4218-AF44-AADD51F83A4C}" type="parTrans" cxnId="{9EB10E83-36CE-433D-A432-1124A7D8FC4B}">
      <dgm:prSet/>
      <dgm:spPr/>
      <dgm:t>
        <a:bodyPr/>
        <a:lstStyle/>
        <a:p>
          <a:endParaRPr lang="en-US"/>
        </a:p>
      </dgm:t>
    </dgm:pt>
    <dgm:pt modelId="{A82D39FA-0765-401F-8B2C-83543B0FC820}" type="sibTrans" cxnId="{9EB10E83-36CE-433D-A432-1124A7D8FC4B}">
      <dgm:prSet/>
      <dgm:spPr/>
      <dgm:t>
        <a:bodyPr/>
        <a:lstStyle/>
        <a:p>
          <a:endParaRPr lang="en-US"/>
        </a:p>
      </dgm:t>
    </dgm:pt>
    <dgm:pt modelId="{AAFDE322-7911-47F6-991B-4E3553FD55C0}">
      <dgm:prSet phldrT="[Text]"/>
      <dgm:spPr/>
      <dgm:t>
        <a:bodyPr/>
        <a:lstStyle/>
        <a:p>
          <a:r>
            <a:rPr lang="en-US" dirty="0" smtClean="0">
              <a:latin typeface="Times New Roman" pitchFamily="18" charset="0"/>
              <a:cs typeface="Times New Roman" pitchFamily="18" charset="0"/>
            </a:rPr>
            <a:t>griffinje@hickoryschools.net</a:t>
          </a:r>
          <a:endParaRPr lang="en-US" dirty="0">
            <a:latin typeface="Times New Roman" pitchFamily="18" charset="0"/>
            <a:cs typeface="Times New Roman" pitchFamily="18" charset="0"/>
          </a:endParaRPr>
        </a:p>
      </dgm:t>
    </dgm:pt>
    <dgm:pt modelId="{9FABCD1B-DF95-427E-AD33-54EC34FADDFF}" type="parTrans" cxnId="{164DB4B5-B7B5-43B5-A883-9C88540F163F}">
      <dgm:prSet/>
      <dgm:spPr/>
      <dgm:t>
        <a:bodyPr/>
        <a:lstStyle/>
        <a:p>
          <a:endParaRPr lang="en-US"/>
        </a:p>
      </dgm:t>
    </dgm:pt>
    <dgm:pt modelId="{AF81AFF2-3959-4F6F-B4A6-84F6A30DC848}" type="sibTrans" cxnId="{164DB4B5-B7B5-43B5-A883-9C88540F163F}">
      <dgm:prSet/>
      <dgm:spPr/>
      <dgm:t>
        <a:bodyPr/>
        <a:lstStyle/>
        <a:p>
          <a:endParaRPr lang="en-US"/>
        </a:p>
      </dgm:t>
    </dgm:pt>
    <dgm:pt modelId="{5EAAD0CA-7E9D-4D96-A8A3-4011B81A000B}">
      <dgm:prSet phldrT="[Text]"/>
      <dgm:spPr/>
      <dgm:t>
        <a:bodyPr/>
        <a:lstStyle/>
        <a:p>
          <a:r>
            <a:rPr lang="en-US" dirty="0" smtClean="0">
              <a:latin typeface="Times New Roman" pitchFamily="18" charset="0"/>
              <a:cs typeface="Times New Roman" pitchFamily="18" charset="0"/>
            </a:rPr>
            <a:t>Chief Academic Officer</a:t>
          </a:r>
          <a:endParaRPr lang="en-US" dirty="0">
            <a:latin typeface="Times New Roman" pitchFamily="18" charset="0"/>
            <a:cs typeface="Times New Roman" pitchFamily="18" charset="0"/>
          </a:endParaRPr>
        </a:p>
      </dgm:t>
    </dgm:pt>
    <dgm:pt modelId="{368A7A8D-B3C7-4365-B3A5-799D7AC2F315}" type="parTrans" cxnId="{835CB316-37CF-42D1-BC4B-ABA3E7C857A8}">
      <dgm:prSet/>
      <dgm:spPr/>
      <dgm:t>
        <a:bodyPr/>
        <a:lstStyle/>
        <a:p>
          <a:endParaRPr lang="en-US"/>
        </a:p>
      </dgm:t>
    </dgm:pt>
    <dgm:pt modelId="{DFE42E49-C6E2-4606-80DA-5E75663542F5}" type="sibTrans" cxnId="{835CB316-37CF-42D1-BC4B-ABA3E7C857A8}">
      <dgm:prSet/>
      <dgm:spPr/>
      <dgm:t>
        <a:bodyPr/>
        <a:lstStyle/>
        <a:p>
          <a:endParaRPr lang="en-US"/>
        </a:p>
      </dgm:t>
    </dgm:pt>
    <dgm:pt modelId="{4676137B-9CDF-460E-A230-391D2D377458}" type="pres">
      <dgm:prSet presAssocID="{B8ECD047-4203-438D-AB13-06E5FA27EA40}" presName="linear" presStyleCnt="0">
        <dgm:presLayoutVars>
          <dgm:dir/>
          <dgm:animLvl val="lvl"/>
          <dgm:resizeHandles val="exact"/>
        </dgm:presLayoutVars>
      </dgm:prSet>
      <dgm:spPr/>
      <dgm:t>
        <a:bodyPr/>
        <a:lstStyle/>
        <a:p>
          <a:endParaRPr lang="en-US"/>
        </a:p>
      </dgm:t>
    </dgm:pt>
    <dgm:pt modelId="{FE71D32C-A3D5-46AD-BE18-EDDAA1E642DB}" type="pres">
      <dgm:prSet presAssocID="{5DBB9E13-9C33-4761-8CE6-EFAC34E1D283}" presName="parentLin" presStyleCnt="0"/>
      <dgm:spPr/>
    </dgm:pt>
    <dgm:pt modelId="{4A5F26F6-B183-413C-9C08-699A0BFF38C9}" type="pres">
      <dgm:prSet presAssocID="{5DBB9E13-9C33-4761-8CE6-EFAC34E1D283}" presName="parentLeftMargin" presStyleLbl="node1" presStyleIdx="0" presStyleCnt="3"/>
      <dgm:spPr/>
      <dgm:t>
        <a:bodyPr/>
        <a:lstStyle/>
        <a:p>
          <a:endParaRPr lang="en-US"/>
        </a:p>
      </dgm:t>
    </dgm:pt>
    <dgm:pt modelId="{402CA240-D438-4945-8D44-90DFD989E81F}" type="pres">
      <dgm:prSet presAssocID="{5DBB9E13-9C33-4761-8CE6-EFAC34E1D283}" presName="parentText" presStyleLbl="node1" presStyleIdx="0" presStyleCnt="3">
        <dgm:presLayoutVars>
          <dgm:chMax val="0"/>
          <dgm:bulletEnabled val="1"/>
        </dgm:presLayoutVars>
      </dgm:prSet>
      <dgm:spPr/>
      <dgm:t>
        <a:bodyPr/>
        <a:lstStyle/>
        <a:p>
          <a:endParaRPr lang="en-US"/>
        </a:p>
      </dgm:t>
    </dgm:pt>
    <dgm:pt modelId="{45FE8F23-3676-4D60-AA22-8968D58BA83A}" type="pres">
      <dgm:prSet presAssocID="{5DBB9E13-9C33-4761-8CE6-EFAC34E1D283}" presName="negativeSpace" presStyleCnt="0"/>
      <dgm:spPr/>
    </dgm:pt>
    <dgm:pt modelId="{2F27CC9E-4B2E-4615-AC0C-B8EE88CC1183}" type="pres">
      <dgm:prSet presAssocID="{5DBB9E13-9C33-4761-8CE6-EFAC34E1D283}" presName="childText" presStyleLbl="conFgAcc1" presStyleIdx="0" presStyleCnt="3">
        <dgm:presLayoutVars>
          <dgm:bulletEnabled val="1"/>
        </dgm:presLayoutVars>
      </dgm:prSet>
      <dgm:spPr/>
      <dgm:t>
        <a:bodyPr/>
        <a:lstStyle/>
        <a:p>
          <a:endParaRPr lang="en-US"/>
        </a:p>
      </dgm:t>
    </dgm:pt>
    <dgm:pt modelId="{9714FD69-A486-445D-98F6-E6549C9B6F46}" type="pres">
      <dgm:prSet presAssocID="{5B287CFA-88C3-4F80-BD42-5756EA2A655B}" presName="spaceBetweenRectangles" presStyleCnt="0"/>
      <dgm:spPr/>
    </dgm:pt>
    <dgm:pt modelId="{9FEEC3EE-6550-4A1E-9A45-6F5EEA80459E}" type="pres">
      <dgm:prSet presAssocID="{A51AD51C-0C2F-416B-A661-309CAAAAF534}" presName="parentLin" presStyleCnt="0"/>
      <dgm:spPr/>
    </dgm:pt>
    <dgm:pt modelId="{F80A45EA-F97B-4739-9291-423E4441E0E2}" type="pres">
      <dgm:prSet presAssocID="{A51AD51C-0C2F-416B-A661-309CAAAAF534}" presName="parentLeftMargin" presStyleLbl="node1" presStyleIdx="0" presStyleCnt="3"/>
      <dgm:spPr/>
      <dgm:t>
        <a:bodyPr/>
        <a:lstStyle/>
        <a:p>
          <a:endParaRPr lang="en-US"/>
        </a:p>
      </dgm:t>
    </dgm:pt>
    <dgm:pt modelId="{E1775003-A9EA-4AA2-A83E-4B8F6C4FB268}" type="pres">
      <dgm:prSet presAssocID="{A51AD51C-0C2F-416B-A661-309CAAAAF534}" presName="parentText" presStyleLbl="node1" presStyleIdx="1" presStyleCnt="3">
        <dgm:presLayoutVars>
          <dgm:chMax val="0"/>
          <dgm:bulletEnabled val="1"/>
        </dgm:presLayoutVars>
      </dgm:prSet>
      <dgm:spPr/>
      <dgm:t>
        <a:bodyPr/>
        <a:lstStyle/>
        <a:p>
          <a:endParaRPr lang="en-US"/>
        </a:p>
      </dgm:t>
    </dgm:pt>
    <dgm:pt modelId="{E8563D47-BA95-4DDB-9778-E171640D507E}" type="pres">
      <dgm:prSet presAssocID="{A51AD51C-0C2F-416B-A661-309CAAAAF534}" presName="negativeSpace" presStyleCnt="0"/>
      <dgm:spPr/>
    </dgm:pt>
    <dgm:pt modelId="{8F32B8AD-12C8-467C-9992-1C7C92662ADE}" type="pres">
      <dgm:prSet presAssocID="{A51AD51C-0C2F-416B-A661-309CAAAAF534}" presName="childText" presStyleLbl="conFgAcc1" presStyleIdx="1" presStyleCnt="3">
        <dgm:presLayoutVars>
          <dgm:bulletEnabled val="1"/>
        </dgm:presLayoutVars>
      </dgm:prSet>
      <dgm:spPr/>
      <dgm:t>
        <a:bodyPr/>
        <a:lstStyle/>
        <a:p>
          <a:endParaRPr lang="en-US"/>
        </a:p>
      </dgm:t>
    </dgm:pt>
    <dgm:pt modelId="{45123A66-9AA5-47CF-B425-58D5510BB27C}" type="pres">
      <dgm:prSet presAssocID="{50A19550-0636-4AA9-8ED1-11F88B56B200}" presName="spaceBetweenRectangles" presStyleCnt="0"/>
      <dgm:spPr/>
    </dgm:pt>
    <dgm:pt modelId="{CF8FA1EA-984E-41F5-A1CC-277DADD4115F}" type="pres">
      <dgm:prSet presAssocID="{7A04FAEA-1ACA-4A9A-83CD-8203D68DE84E}" presName="parentLin" presStyleCnt="0"/>
      <dgm:spPr/>
    </dgm:pt>
    <dgm:pt modelId="{4BCFD7BE-8553-4E45-88AE-E44D3E9E1DD9}" type="pres">
      <dgm:prSet presAssocID="{7A04FAEA-1ACA-4A9A-83CD-8203D68DE84E}" presName="parentLeftMargin" presStyleLbl="node1" presStyleIdx="1" presStyleCnt="3"/>
      <dgm:spPr/>
      <dgm:t>
        <a:bodyPr/>
        <a:lstStyle/>
        <a:p>
          <a:endParaRPr lang="en-US"/>
        </a:p>
      </dgm:t>
    </dgm:pt>
    <dgm:pt modelId="{8C0D8C39-3D3C-4CEC-B0DC-CFE7CE1E8129}" type="pres">
      <dgm:prSet presAssocID="{7A04FAEA-1ACA-4A9A-83CD-8203D68DE84E}" presName="parentText" presStyleLbl="node1" presStyleIdx="2" presStyleCnt="3">
        <dgm:presLayoutVars>
          <dgm:chMax val="0"/>
          <dgm:bulletEnabled val="1"/>
        </dgm:presLayoutVars>
      </dgm:prSet>
      <dgm:spPr/>
      <dgm:t>
        <a:bodyPr/>
        <a:lstStyle/>
        <a:p>
          <a:endParaRPr lang="en-US"/>
        </a:p>
      </dgm:t>
    </dgm:pt>
    <dgm:pt modelId="{D28C068A-1B83-4F80-A2E4-63809F3BB9E7}" type="pres">
      <dgm:prSet presAssocID="{7A04FAEA-1ACA-4A9A-83CD-8203D68DE84E}" presName="negativeSpace" presStyleCnt="0"/>
      <dgm:spPr/>
    </dgm:pt>
    <dgm:pt modelId="{1495F4B7-BD76-48E3-ADFF-1F210FFE5DCB}" type="pres">
      <dgm:prSet presAssocID="{7A04FAEA-1ACA-4A9A-83CD-8203D68DE84E}" presName="childText" presStyleLbl="conFgAcc1" presStyleIdx="2" presStyleCnt="3">
        <dgm:presLayoutVars>
          <dgm:bulletEnabled val="1"/>
        </dgm:presLayoutVars>
      </dgm:prSet>
      <dgm:spPr/>
      <dgm:t>
        <a:bodyPr/>
        <a:lstStyle/>
        <a:p>
          <a:endParaRPr lang="en-US"/>
        </a:p>
      </dgm:t>
    </dgm:pt>
  </dgm:ptLst>
  <dgm:cxnLst>
    <dgm:cxn modelId="{6303960D-9E48-4859-A929-174B88817208}" type="presOf" srcId="{5DBB9E13-9C33-4761-8CE6-EFAC34E1D283}" destId="{4A5F26F6-B183-413C-9C08-699A0BFF38C9}" srcOrd="0" destOrd="0" presId="urn:microsoft.com/office/officeart/2005/8/layout/list1"/>
    <dgm:cxn modelId="{BA90E86D-0AB8-4489-B289-9C50760BA7D0}" type="presOf" srcId="{3A51F17C-EF4D-47D4-9C50-1DC687A90E98}" destId="{8F32B8AD-12C8-467C-9992-1C7C92662ADE}" srcOrd="0" destOrd="1" presId="urn:microsoft.com/office/officeart/2005/8/layout/list1"/>
    <dgm:cxn modelId="{A7BA1EC0-BF9C-48CE-A52D-39C21F23D321}" type="presOf" srcId="{A51AD51C-0C2F-416B-A661-309CAAAAF534}" destId="{F80A45EA-F97B-4739-9291-423E4441E0E2}" srcOrd="0" destOrd="0" presId="urn:microsoft.com/office/officeart/2005/8/layout/list1"/>
    <dgm:cxn modelId="{4B5190A0-C4B0-40F0-B4B5-BD3C674DC24F}" type="presOf" srcId="{CC0814C2-F1BE-4F15-AEF4-EE2911510CF4}" destId="{1495F4B7-BD76-48E3-ADFF-1F210FFE5DCB}" srcOrd="0" destOrd="0" presId="urn:microsoft.com/office/officeart/2005/8/layout/list1"/>
    <dgm:cxn modelId="{17A0C01B-48F2-43C8-8E55-29F90AB5B4C9}" srcId="{B8ECD047-4203-438D-AB13-06E5FA27EA40}" destId="{5DBB9E13-9C33-4761-8CE6-EFAC34E1D283}" srcOrd="0" destOrd="0" parTransId="{FB4C9D2A-13D4-4E6B-AEC8-48E4BE689223}" sibTransId="{5B287CFA-88C3-4F80-BD42-5756EA2A655B}"/>
    <dgm:cxn modelId="{1F56B4EA-E016-488F-8EED-0A4AF754DDE8}" srcId="{5DBB9E13-9C33-4761-8CE6-EFAC34E1D283}" destId="{6B19D3E3-28E7-4A90-999B-5752BEEB936D}" srcOrd="1" destOrd="0" parTransId="{ADF137CF-A384-4C1F-9FF9-177738F2F934}" sibTransId="{1C7D585B-4F59-4437-AD61-E862CDAEF326}"/>
    <dgm:cxn modelId="{F2CD18A9-E793-4798-B1CF-9FEEE7E25EE2}" srcId="{B8ECD047-4203-438D-AB13-06E5FA27EA40}" destId="{7A04FAEA-1ACA-4A9A-83CD-8203D68DE84E}" srcOrd="2" destOrd="0" parTransId="{C4603D47-633B-4791-A4A1-5FC02AEEBE05}" sibTransId="{00CE54A5-83DC-4584-8A1E-FAC384D87C57}"/>
    <dgm:cxn modelId="{AC522284-8C7F-44DD-9917-8B2DC560ACFB}" type="presOf" srcId="{AAFDE322-7911-47F6-991B-4E3553FD55C0}" destId="{1495F4B7-BD76-48E3-ADFF-1F210FFE5DCB}" srcOrd="0" destOrd="1" presId="urn:microsoft.com/office/officeart/2005/8/layout/list1"/>
    <dgm:cxn modelId="{29B67493-1D58-47EA-B707-B9325C23E842}" srcId="{A51AD51C-0C2F-416B-A661-309CAAAAF534}" destId="{3A51F17C-EF4D-47D4-9C50-1DC687A90E98}" srcOrd="1" destOrd="0" parTransId="{6D6349F0-B7AB-4CCC-990F-2B9BBF87CD49}" sibTransId="{679F8F61-9729-4CBD-9651-11D774C27B38}"/>
    <dgm:cxn modelId="{2F93AEBA-5D12-4EBB-8795-17DFDAE1B6EF}" type="presOf" srcId="{B8ECD047-4203-438D-AB13-06E5FA27EA40}" destId="{4676137B-9CDF-460E-A230-391D2D377458}" srcOrd="0" destOrd="0" presId="urn:microsoft.com/office/officeart/2005/8/layout/list1"/>
    <dgm:cxn modelId="{EC902E3E-CBF0-47FC-8B2A-91961BB9BE70}" type="presOf" srcId="{99ED72BB-6923-4200-9E0B-7B692171B0E0}" destId="{8F32B8AD-12C8-467C-9992-1C7C92662ADE}" srcOrd="0" destOrd="0" presId="urn:microsoft.com/office/officeart/2005/8/layout/list1"/>
    <dgm:cxn modelId="{835CB316-37CF-42D1-BC4B-ABA3E7C857A8}" srcId="{5DBB9E13-9C33-4761-8CE6-EFAC34E1D283}" destId="{5EAAD0CA-7E9D-4D96-A8A3-4011B81A000B}" srcOrd="0" destOrd="0" parTransId="{368A7A8D-B3C7-4365-B3A5-799D7AC2F315}" sibTransId="{DFE42E49-C6E2-4606-80DA-5E75663542F5}"/>
    <dgm:cxn modelId="{A39FA5C8-D027-47CE-A291-A51EF2CC88E0}" type="presOf" srcId="{A51AD51C-0C2F-416B-A661-309CAAAAF534}" destId="{E1775003-A9EA-4AA2-A83E-4B8F6C4FB268}" srcOrd="1" destOrd="0" presId="urn:microsoft.com/office/officeart/2005/8/layout/list1"/>
    <dgm:cxn modelId="{86D5E63E-8701-4285-87A2-3925F89324A8}" srcId="{B8ECD047-4203-438D-AB13-06E5FA27EA40}" destId="{A51AD51C-0C2F-416B-A661-309CAAAAF534}" srcOrd="1" destOrd="0" parTransId="{6D698402-91A2-4411-A43C-06DB03A4F1F6}" sibTransId="{50A19550-0636-4AA9-8ED1-11F88B56B200}"/>
    <dgm:cxn modelId="{20B219CD-1BC9-41E9-9958-3686CEA0030B}" type="presOf" srcId="{5EAAD0CA-7E9D-4D96-A8A3-4011B81A000B}" destId="{2F27CC9E-4B2E-4615-AC0C-B8EE88CC1183}" srcOrd="0" destOrd="0" presId="urn:microsoft.com/office/officeart/2005/8/layout/list1"/>
    <dgm:cxn modelId="{164DB4B5-B7B5-43B5-A883-9C88540F163F}" srcId="{7A04FAEA-1ACA-4A9A-83CD-8203D68DE84E}" destId="{AAFDE322-7911-47F6-991B-4E3553FD55C0}" srcOrd="1" destOrd="0" parTransId="{9FABCD1B-DF95-427E-AD33-54EC34FADDFF}" sibTransId="{AF81AFF2-3959-4F6F-B4A6-84F6A30DC848}"/>
    <dgm:cxn modelId="{EEB65D1F-7C7C-4F67-8813-A071465646D9}" type="presOf" srcId="{7A04FAEA-1ACA-4A9A-83CD-8203D68DE84E}" destId="{8C0D8C39-3D3C-4CEC-B0DC-CFE7CE1E8129}" srcOrd="1" destOrd="0" presId="urn:microsoft.com/office/officeart/2005/8/layout/list1"/>
    <dgm:cxn modelId="{AE0677AB-BDF4-498A-91C3-9DC8CA7A98C3}" srcId="{A51AD51C-0C2F-416B-A661-309CAAAAF534}" destId="{99ED72BB-6923-4200-9E0B-7B692171B0E0}" srcOrd="0" destOrd="0" parTransId="{56D05358-272B-49E0-B022-CA30173BCD3D}" sibTransId="{E05EE20A-57A1-45A6-A09A-FE9E01DC552D}"/>
    <dgm:cxn modelId="{9EB10E83-36CE-433D-A432-1124A7D8FC4B}" srcId="{7A04FAEA-1ACA-4A9A-83CD-8203D68DE84E}" destId="{CC0814C2-F1BE-4F15-AEF4-EE2911510CF4}" srcOrd="0" destOrd="0" parTransId="{2DFDF49D-CBBF-4218-AF44-AADD51F83A4C}" sibTransId="{A82D39FA-0765-401F-8B2C-83543B0FC820}"/>
    <dgm:cxn modelId="{B7BE00F0-29D5-423F-833F-E622A9E692CA}" type="presOf" srcId="{6B19D3E3-28E7-4A90-999B-5752BEEB936D}" destId="{2F27CC9E-4B2E-4615-AC0C-B8EE88CC1183}" srcOrd="0" destOrd="1" presId="urn:microsoft.com/office/officeart/2005/8/layout/list1"/>
    <dgm:cxn modelId="{B25B23F7-51B8-435B-8FF9-F1D2EF031E1F}" type="presOf" srcId="{7A04FAEA-1ACA-4A9A-83CD-8203D68DE84E}" destId="{4BCFD7BE-8553-4E45-88AE-E44D3E9E1DD9}" srcOrd="0" destOrd="0" presId="urn:microsoft.com/office/officeart/2005/8/layout/list1"/>
    <dgm:cxn modelId="{06E89D0E-AEBA-4822-A26A-48762DE179B6}" type="presOf" srcId="{5DBB9E13-9C33-4761-8CE6-EFAC34E1D283}" destId="{402CA240-D438-4945-8D44-90DFD989E81F}" srcOrd="1" destOrd="0" presId="urn:microsoft.com/office/officeart/2005/8/layout/list1"/>
    <dgm:cxn modelId="{624BEBBC-391D-40A1-95B2-CF46DD70B11B}" type="presParOf" srcId="{4676137B-9CDF-460E-A230-391D2D377458}" destId="{FE71D32C-A3D5-46AD-BE18-EDDAA1E642DB}" srcOrd="0" destOrd="0" presId="urn:microsoft.com/office/officeart/2005/8/layout/list1"/>
    <dgm:cxn modelId="{778F23F3-6905-4889-9599-81C8C0DD4092}" type="presParOf" srcId="{FE71D32C-A3D5-46AD-BE18-EDDAA1E642DB}" destId="{4A5F26F6-B183-413C-9C08-699A0BFF38C9}" srcOrd="0" destOrd="0" presId="urn:microsoft.com/office/officeart/2005/8/layout/list1"/>
    <dgm:cxn modelId="{0058D21B-839F-44FE-92E1-4BB7EFFD0947}" type="presParOf" srcId="{FE71D32C-A3D5-46AD-BE18-EDDAA1E642DB}" destId="{402CA240-D438-4945-8D44-90DFD989E81F}" srcOrd="1" destOrd="0" presId="urn:microsoft.com/office/officeart/2005/8/layout/list1"/>
    <dgm:cxn modelId="{22711F08-F9E9-402C-A87F-0F1A5F9AA352}" type="presParOf" srcId="{4676137B-9CDF-460E-A230-391D2D377458}" destId="{45FE8F23-3676-4D60-AA22-8968D58BA83A}" srcOrd="1" destOrd="0" presId="urn:microsoft.com/office/officeart/2005/8/layout/list1"/>
    <dgm:cxn modelId="{1673442F-129A-436C-9FEC-EA03DE076BB0}" type="presParOf" srcId="{4676137B-9CDF-460E-A230-391D2D377458}" destId="{2F27CC9E-4B2E-4615-AC0C-B8EE88CC1183}" srcOrd="2" destOrd="0" presId="urn:microsoft.com/office/officeart/2005/8/layout/list1"/>
    <dgm:cxn modelId="{F839A570-0D5D-4EC7-A60C-A0A2F87FC6D0}" type="presParOf" srcId="{4676137B-9CDF-460E-A230-391D2D377458}" destId="{9714FD69-A486-445D-98F6-E6549C9B6F46}" srcOrd="3" destOrd="0" presId="urn:microsoft.com/office/officeart/2005/8/layout/list1"/>
    <dgm:cxn modelId="{2AAEF694-3CB6-4F7C-BDAB-7BA9488BBB02}" type="presParOf" srcId="{4676137B-9CDF-460E-A230-391D2D377458}" destId="{9FEEC3EE-6550-4A1E-9A45-6F5EEA80459E}" srcOrd="4" destOrd="0" presId="urn:microsoft.com/office/officeart/2005/8/layout/list1"/>
    <dgm:cxn modelId="{CE51D09D-A829-4DEC-B435-B9553B8C0449}" type="presParOf" srcId="{9FEEC3EE-6550-4A1E-9A45-6F5EEA80459E}" destId="{F80A45EA-F97B-4739-9291-423E4441E0E2}" srcOrd="0" destOrd="0" presId="urn:microsoft.com/office/officeart/2005/8/layout/list1"/>
    <dgm:cxn modelId="{E02850DD-22D4-429F-A941-FE98B5FB4A8D}" type="presParOf" srcId="{9FEEC3EE-6550-4A1E-9A45-6F5EEA80459E}" destId="{E1775003-A9EA-4AA2-A83E-4B8F6C4FB268}" srcOrd="1" destOrd="0" presId="urn:microsoft.com/office/officeart/2005/8/layout/list1"/>
    <dgm:cxn modelId="{FAAFA31F-43CD-46DA-B2C2-C26A32AB2B84}" type="presParOf" srcId="{4676137B-9CDF-460E-A230-391D2D377458}" destId="{E8563D47-BA95-4DDB-9778-E171640D507E}" srcOrd="5" destOrd="0" presId="urn:microsoft.com/office/officeart/2005/8/layout/list1"/>
    <dgm:cxn modelId="{124C39F8-506F-4ABA-97B2-61F592E96CF1}" type="presParOf" srcId="{4676137B-9CDF-460E-A230-391D2D377458}" destId="{8F32B8AD-12C8-467C-9992-1C7C92662ADE}" srcOrd="6" destOrd="0" presId="urn:microsoft.com/office/officeart/2005/8/layout/list1"/>
    <dgm:cxn modelId="{67F77E4E-5F7D-48AA-AD89-6AF5E3CE19E3}" type="presParOf" srcId="{4676137B-9CDF-460E-A230-391D2D377458}" destId="{45123A66-9AA5-47CF-B425-58D5510BB27C}" srcOrd="7" destOrd="0" presId="urn:microsoft.com/office/officeart/2005/8/layout/list1"/>
    <dgm:cxn modelId="{D55A3624-FD7A-4099-8183-182D8208265B}" type="presParOf" srcId="{4676137B-9CDF-460E-A230-391D2D377458}" destId="{CF8FA1EA-984E-41F5-A1CC-277DADD4115F}" srcOrd="8" destOrd="0" presId="urn:microsoft.com/office/officeart/2005/8/layout/list1"/>
    <dgm:cxn modelId="{5A968AEE-4643-41CE-B789-07952C77FF5F}" type="presParOf" srcId="{CF8FA1EA-984E-41F5-A1CC-277DADD4115F}" destId="{4BCFD7BE-8553-4E45-88AE-E44D3E9E1DD9}" srcOrd="0" destOrd="0" presId="urn:microsoft.com/office/officeart/2005/8/layout/list1"/>
    <dgm:cxn modelId="{37C6C6F0-5549-47C1-B5BE-C7B66AE8687B}" type="presParOf" srcId="{CF8FA1EA-984E-41F5-A1CC-277DADD4115F}" destId="{8C0D8C39-3D3C-4CEC-B0DC-CFE7CE1E8129}" srcOrd="1" destOrd="0" presId="urn:microsoft.com/office/officeart/2005/8/layout/list1"/>
    <dgm:cxn modelId="{F115C055-5543-4EBE-B3F3-CF852759C311}" type="presParOf" srcId="{4676137B-9CDF-460E-A230-391D2D377458}" destId="{D28C068A-1B83-4F80-A2E4-63809F3BB9E7}" srcOrd="9" destOrd="0" presId="urn:microsoft.com/office/officeart/2005/8/layout/list1"/>
    <dgm:cxn modelId="{E99EA44A-D50F-40DB-875A-93349046B1FD}" type="presParOf" srcId="{4676137B-9CDF-460E-A230-391D2D377458}" destId="{1495F4B7-BD76-48E3-ADFF-1F210FFE5DC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7CC9E-4B2E-4615-AC0C-B8EE88CC1183}">
      <dsp:nvSpPr>
        <dsp:cNvPr id="0" name=""/>
        <dsp:cNvSpPr/>
      </dsp:nvSpPr>
      <dsp:spPr>
        <a:xfrm>
          <a:off x="0" y="306381"/>
          <a:ext cx="8229600" cy="1134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Chief Academic Officer</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pattersonde@hickoryschools.net</a:t>
          </a:r>
          <a:endParaRPr lang="en-US" sz="2000" kern="1200" dirty="0">
            <a:latin typeface="Times New Roman" pitchFamily="18" charset="0"/>
            <a:cs typeface="Times New Roman" pitchFamily="18" charset="0"/>
          </a:endParaRPr>
        </a:p>
      </dsp:txBody>
      <dsp:txXfrm>
        <a:off x="0" y="306381"/>
        <a:ext cx="8229600" cy="1134000"/>
      </dsp:txXfrm>
    </dsp:sp>
    <dsp:sp modelId="{402CA240-D438-4945-8D44-90DFD989E81F}">
      <dsp:nvSpPr>
        <dsp:cNvPr id="0" name=""/>
        <dsp:cNvSpPr/>
      </dsp:nvSpPr>
      <dsp:spPr>
        <a:xfrm>
          <a:off x="411480" y="11181"/>
          <a:ext cx="5760720" cy="590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latin typeface="Times New Roman" pitchFamily="18" charset="0"/>
              <a:cs typeface="Times New Roman" pitchFamily="18" charset="0"/>
            </a:rPr>
            <a:t>Dr. Patterson</a:t>
          </a:r>
          <a:endParaRPr lang="en-US" sz="2000" kern="1200" dirty="0">
            <a:latin typeface="Times New Roman" pitchFamily="18" charset="0"/>
            <a:cs typeface="Times New Roman" pitchFamily="18" charset="0"/>
          </a:endParaRPr>
        </a:p>
      </dsp:txBody>
      <dsp:txXfrm>
        <a:off x="440301" y="40002"/>
        <a:ext cx="5703078" cy="532758"/>
      </dsp:txXfrm>
    </dsp:sp>
    <dsp:sp modelId="{8F32B8AD-12C8-467C-9992-1C7C92662ADE}">
      <dsp:nvSpPr>
        <dsp:cNvPr id="0" name=""/>
        <dsp:cNvSpPr/>
      </dsp:nvSpPr>
      <dsp:spPr>
        <a:xfrm>
          <a:off x="0" y="1843581"/>
          <a:ext cx="8229600" cy="1134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Curriculum Specialist</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siefertbo@hickoryschools.net</a:t>
          </a:r>
          <a:endParaRPr lang="en-US" sz="2000" kern="1200" dirty="0">
            <a:latin typeface="Times New Roman" pitchFamily="18" charset="0"/>
            <a:cs typeface="Times New Roman" pitchFamily="18" charset="0"/>
          </a:endParaRPr>
        </a:p>
      </dsp:txBody>
      <dsp:txXfrm>
        <a:off x="0" y="1843581"/>
        <a:ext cx="8229600" cy="1134000"/>
      </dsp:txXfrm>
    </dsp:sp>
    <dsp:sp modelId="{E1775003-A9EA-4AA2-A83E-4B8F6C4FB268}">
      <dsp:nvSpPr>
        <dsp:cNvPr id="0" name=""/>
        <dsp:cNvSpPr/>
      </dsp:nvSpPr>
      <dsp:spPr>
        <a:xfrm>
          <a:off x="411480" y="1548381"/>
          <a:ext cx="5760720" cy="590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latin typeface="Times New Roman" pitchFamily="18" charset="0"/>
              <a:cs typeface="Times New Roman" pitchFamily="18" charset="0"/>
            </a:rPr>
            <a:t>Bobbi Siefert</a:t>
          </a:r>
          <a:endParaRPr lang="en-US" sz="2000" kern="1200" dirty="0">
            <a:latin typeface="Times New Roman" pitchFamily="18" charset="0"/>
            <a:cs typeface="Times New Roman" pitchFamily="18" charset="0"/>
          </a:endParaRPr>
        </a:p>
      </dsp:txBody>
      <dsp:txXfrm>
        <a:off x="440301" y="1577202"/>
        <a:ext cx="5703078" cy="532758"/>
      </dsp:txXfrm>
    </dsp:sp>
    <dsp:sp modelId="{1495F4B7-BD76-48E3-ADFF-1F210FFE5DCB}">
      <dsp:nvSpPr>
        <dsp:cNvPr id="0" name=""/>
        <dsp:cNvSpPr/>
      </dsp:nvSpPr>
      <dsp:spPr>
        <a:xfrm>
          <a:off x="0" y="3380781"/>
          <a:ext cx="8229600" cy="1134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Curriculum Specialist</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griffinje@hickoryschools.net</a:t>
          </a:r>
          <a:endParaRPr lang="en-US" sz="2000" kern="1200" dirty="0">
            <a:latin typeface="Times New Roman" pitchFamily="18" charset="0"/>
            <a:cs typeface="Times New Roman" pitchFamily="18" charset="0"/>
          </a:endParaRPr>
        </a:p>
      </dsp:txBody>
      <dsp:txXfrm>
        <a:off x="0" y="3380781"/>
        <a:ext cx="8229600" cy="1134000"/>
      </dsp:txXfrm>
    </dsp:sp>
    <dsp:sp modelId="{8C0D8C39-3D3C-4CEC-B0DC-CFE7CE1E8129}">
      <dsp:nvSpPr>
        <dsp:cNvPr id="0" name=""/>
        <dsp:cNvSpPr/>
      </dsp:nvSpPr>
      <dsp:spPr>
        <a:xfrm>
          <a:off x="411480" y="3085581"/>
          <a:ext cx="5760720" cy="590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latin typeface="Times New Roman" pitchFamily="18" charset="0"/>
              <a:cs typeface="Times New Roman" pitchFamily="18" charset="0"/>
            </a:rPr>
            <a:t>Jennifer Griffin</a:t>
          </a:r>
          <a:endParaRPr lang="en-US" sz="2000" kern="1200" dirty="0">
            <a:latin typeface="Times New Roman" pitchFamily="18" charset="0"/>
            <a:cs typeface="Times New Roman" pitchFamily="18" charset="0"/>
          </a:endParaRPr>
        </a:p>
      </dsp:txBody>
      <dsp:txXfrm>
        <a:off x="440301" y="3114402"/>
        <a:ext cx="570307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075" cy="461963"/>
          </a:xfrm>
          <a:prstGeom prst="rect">
            <a:avLst/>
          </a:prstGeom>
        </p:spPr>
        <p:txBody>
          <a:bodyPr vert="horz" lIns="91433" tIns="45717" rIns="91433" bIns="45717" rtlCol="0"/>
          <a:lstStyle>
            <a:lvl1pPr algn="l">
              <a:defRPr sz="1200"/>
            </a:lvl1pPr>
          </a:lstStyle>
          <a:p>
            <a:r>
              <a:rPr lang="en-US" smtClean="0"/>
              <a:t>Hickory Public Schools                                       Curriculum and Instruction</a:t>
            </a:r>
            <a:endParaRPr lang="en-US"/>
          </a:p>
        </p:txBody>
      </p:sp>
      <p:sp>
        <p:nvSpPr>
          <p:cNvPr id="3" name="Date Placeholder 2"/>
          <p:cNvSpPr>
            <a:spLocks noGrp="1"/>
          </p:cNvSpPr>
          <p:nvPr>
            <p:ph type="dt" sz="quarter" idx="1"/>
          </p:nvPr>
        </p:nvSpPr>
        <p:spPr>
          <a:xfrm>
            <a:off x="3940176" y="0"/>
            <a:ext cx="3013075" cy="461963"/>
          </a:xfrm>
          <a:prstGeom prst="rect">
            <a:avLst/>
          </a:prstGeom>
        </p:spPr>
        <p:txBody>
          <a:bodyPr vert="horz" lIns="91433" tIns="45717" rIns="91433" bIns="45717" rtlCol="0"/>
          <a:lstStyle>
            <a:lvl1pPr algn="r">
              <a:defRPr sz="1200"/>
            </a:lvl1pPr>
          </a:lstStyle>
          <a:p>
            <a:endParaRPr lang="en-US"/>
          </a:p>
        </p:txBody>
      </p:sp>
      <p:sp>
        <p:nvSpPr>
          <p:cNvPr id="4" name="Footer Placeholder 3"/>
          <p:cNvSpPr>
            <a:spLocks noGrp="1"/>
          </p:cNvSpPr>
          <p:nvPr>
            <p:ph type="ftr" sz="quarter" idx="2"/>
          </p:nvPr>
        </p:nvSpPr>
        <p:spPr>
          <a:xfrm>
            <a:off x="1" y="8777289"/>
            <a:ext cx="3013075" cy="461962"/>
          </a:xfrm>
          <a:prstGeom prst="rect">
            <a:avLst/>
          </a:prstGeom>
        </p:spPr>
        <p:txBody>
          <a:bodyPr vert="horz" lIns="91433" tIns="45717" rIns="91433" bIns="45717" rtlCol="0" anchor="b"/>
          <a:lstStyle>
            <a:lvl1pPr algn="l">
              <a:defRPr sz="1200"/>
            </a:lvl1pPr>
          </a:lstStyle>
          <a:p>
            <a:r>
              <a:rPr lang="en-US" smtClean="0"/>
              <a:t>NCASCD Annual Conference                    February 7, 2013    http://hpscandi.weebly.com/</a:t>
            </a:r>
            <a:endParaRPr lang="en-US"/>
          </a:p>
        </p:txBody>
      </p:sp>
      <p:sp>
        <p:nvSpPr>
          <p:cNvPr id="5" name="Slide Number Placeholder 4"/>
          <p:cNvSpPr>
            <a:spLocks noGrp="1"/>
          </p:cNvSpPr>
          <p:nvPr>
            <p:ph type="sldNum" sz="quarter" idx="3"/>
          </p:nvPr>
        </p:nvSpPr>
        <p:spPr>
          <a:xfrm>
            <a:off x="3940176" y="8777289"/>
            <a:ext cx="3013075" cy="461962"/>
          </a:xfrm>
          <a:prstGeom prst="rect">
            <a:avLst/>
          </a:prstGeom>
        </p:spPr>
        <p:txBody>
          <a:bodyPr vert="horz" lIns="91433" tIns="45717" rIns="91433" bIns="45717" rtlCol="0" anchor="b"/>
          <a:lstStyle>
            <a:lvl1pPr algn="r">
              <a:defRPr sz="1200"/>
            </a:lvl1pPr>
          </a:lstStyle>
          <a:p>
            <a:fld id="{33E54E53-872C-4ED3-8A95-26861ACEC36E}" type="slidenum">
              <a:rPr lang="en-US" smtClean="0"/>
              <a:t>‹#›</a:t>
            </a:fld>
            <a:endParaRPr lang="en-US"/>
          </a:p>
        </p:txBody>
      </p:sp>
    </p:spTree>
    <p:extLst>
      <p:ext uri="{BB962C8B-B14F-4D97-AF65-F5344CB8AC3E}">
        <p14:creationId xmlns:p14="http://schemas.microsoft.com/office/powerpoint/2010/main" val="393275232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2042"/>
          </a:xfrm>
          <a:prstGeom prst="rect">
            <a:avLst/>
          </a:prstGeom>
        </p:spPr>
        <p:txBody>
          <a:bodyPr vert="horz" lIns="92539" tIns="46270" rIns="92539" bIns="46270" rtlCol="0"/>
          <a:lstStyle>
            <a:lvl1pPr algn="l">
              <a:defRPr sz="1200"/>
            </a:lvl1pPr>
          </a:lstStyle>
          <a:p>
            <a:r>
              <a:rPr lang="en-US" smtClean="0"/>
              <a:t>Hickory Public Schools                                       Curriculum and Instruction</a:t>
            </a:r>
            <a:endParaRPr lang="en-US"/>
          </a:p>
        </p:txBody>
      </p:sp>
      <p:sp>
        <p:nvSpPr>
          <p:cNvPr id="3" name="Date Placeholder 2"/>
          <p:cNvSpPr>
            <a:spLocks noGrp="1"/>
          </p:cNvSpPr>
          <p:nvPr>
            <p:ph type="dt" idx="1"/>
          </p:nvPr>
        </p:nvSpPr>
        <p:spPr>
          <a:xfrm>
            <a:off x="3939467" y="0"/>
            <a:ext cx="3013763" cy="462042"/>
          </a:xfrm>
          <a:prstGeom prst="rect">
            <a:avLst/>
          </a:prstGeom>
        </p:spPr>
        <p:txBody>
          <a:bodyPr vert="horz" lIns="92539" tIns="46270" rIns="92539" bIns="46270" rtlCol="0"/>
          <a:lstStyle>
            <a:lvl1pPr algn="r">
              <a:defRPr sz="1200"/>
            </a:lvl1pPr>
          </a:lstStyle>
          <a:p>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39" tIns="46270" rIns="92539" bIns="46270" rtlCol="0" anchor="ctr"/>
          <a:lstStyle/>
          <a:p>
            <a:endParaRPr lang="en-US"/>
          </a:p>
        </p:txBody>
      </p:sp>
      <p:sp>
        <p:nvSpPr>
          <p:cNvPr id="5" name="Notes Placeholder 4"/>
          <p:cNvSpPr>
            <a:spLocks noGrp="1"/>
          </p:cNvSpPr>
          <p:nvPr>
            <p:ph type="body" sz="quarter" idx="3"/>
          </p:nvPr>
        </p:nvSpPr>
        <p:spPr>
          <a:xfrm>
            <a:off x="695484" y="4389399"/>
            <a:ext cx="5563870" cy="4158377"/>
          </a:xfrm>
          <a:prstGeom prst="rect">
            <a:avLst/>
          </a:prstGeom>
        </p:spPr>
        <p:txBody>
          <a:bodyPr vert="horz" lIns="92539" tIns="46270" rIns="92539" bIns="462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7192"/>
            <a:ext cx="3013763" cy="462042"/>
          </a:xfrm>
          <a:prstGeom prst="rect">
            <a:avLst/>
          </a:prstGeom>
        </p:spPr>
        <p:txBody>
          <a:bodyPr vert="horz" lIns="92539" tIns="46270" rIns="92539" bIns="46270" rtlCol="0" anchor="b"/>
          <a:lstStyle>
            <a:lvl1pPr algn="l">
              <a:defRPr sz="1200"/>
            </a:lvl1pPr>
          </a:lstStyle>
          <a:p>
            <a:r>
              <a:rPr lang="en-US" smtClean="0"/>
              <a:t>NCASCD Annual Conference                    February 7, 2013    http://hpscandi.weebly.com/</a:t>
            </a:r>
            <a:endParaRPr lang="en-US"/>
          </a:p>
        </p:txBody>
      </p:sp>
      <p:sp>
        <p:nvSpPr>
          <p:cNvPr id="7" name="Slide Number Placeholder 6"/>
          <p:cNvSpPr>
            <a:spLocks noGrp="1"/>
          </p:cNvSpPr>
          <p:nvPr>
            <p:ph type="sldNum" sz="quarter" idx="5"/>
          </p:nvPr>
        </p:nvSpPr>
        <p:spPr>
          <a:xfrm>
            <a:off x="3939467" y="8777192"/>
            <a:ext cx="3013763" cy="462042"/>
          </a:xfrm>
          <a:prstGeom prst="rect">
            <a:avLst/>
          </a:prstGeom>
        </p:spPr>
        <p:txBody>
          <a:bodyPr vert="horz" lIns="92539" tIns="46270" rIns="92539" bIns="46270" rtlCol="0" anchor="b"/>
          <a:lstStyle>
            <a:lvl1pPr algn="r">
              <a:defRPr sz="1200"/>
            </a:lvl1pPr>
          </a:lstStyle>
          <a:p>
            <a:fld id="{AD225A19-D4D7-429B-9ECE-AB7E99893621}" type="slidenum">
              <a:rPr lang="en-US" smtClean="0"/>
              <a:t>‹#›</a:t>
            </a:fld>
            <a:endParaRPr lang="en-US"/>
          </a:p>
        </p:txBody>
      </p:sp>
    </p:spTree>
    <p:extLst>
      <p:ext uri="{BB962C8B-B14F-4D97-AF65-F5344CB8AC3E}">
        <p14:creationId xmlns:p14="http://schemas.microsoft.com/office/powerpoint/2010/main" val="277292374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1</a:t>
            </a:fld>
            <a:endParaRPr lang="en-US"/>
          </a:p>
        </p:txBody>
      </p:sp>
    </p:spTree>
    <p:extLst>
      <p:ext uri="{BB962C8B-B14F-4D97-AF65-F5344CB8AC3E}">
        <p14:creationId xmlns:p14="http://schemas.microsoft.com/office/powerpoint/2010/main" val="1282529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10</a:t>
            </a:fld>
            <a:endParaRPr lang="en-US"/>
          </a:p>
        </p:txBody>
      </p:sp>
    </p:spTree>
    <p:extLst>
      <p:ext uri="{BB962C8B-B14F-4D97-AF65-F5344CB8AC3E}">
        <p14:creationId xmlns:p14="http://schemas.microsoft.com/office/powerpoint/2010/main" val="304620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11</a:t>
            </a:fld>
            <a:endParaRPr lang="en-US"/>
          </a:p>
        </p:txBody>
      </p:sp>
    </p:spTree>
    <p:extLst>
      <p:ext uri="{BB962C8B-B14F-4D97-AF65-F5344CB8AC3E}">
        <p14:creationId xmlns:p14="http://schemas.microsoft.com/office/powerpoint/2010/main" val="3788714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12</a:t>
            </a:fld>
            <a:endParaRPr lang="en-US"/>
          </a:p>
        </p:txBody>
      </p:sp>
    </p:spTree>
    <p:extLst>
      <p:ext uri="{BB962C8B-B14F-4D97-AF65-F5344CB8AC3E}">
        <p14:creationId xmlns:p14="http://schemas.microsoft.com/office/powerpoint/2010/main" val="4157698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13</a:t>
            </a:fld>
            <a:endParaRPr lang="en-US"/>
          </a:p>
        </p:txBody>
      </p:sp>
    </p:spTree>
    <p:extLst>
      <p:ext uri="{BB962C8B-B14F-4D97-AF65-F5344CB8AC3E}">
        <p14:creationId xmlns:p14="http://schemas.microsoft.com/office/powerpoint/2010/main" val="133640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14</a:t>
            </a:fld>
            <a:endParaRPr lang="en-US"/>
          </a:p>
        </p:txBody>
      </p:sp>
    </p:spTree>
    <p:extLst>
      <p:ext uri="{BB962C8B-B14F-4D97-AF65-F5344CB8AC3E}">
        <p14:creationId xmlns:p14="http://schemas.microsoft.com/office/powerpoint/2010/main" val="1601864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15</a:t>
            </a:fld>
            <a:endParaRPr lang="en-US"/>
          </a:p>
        </p:txBody>
      </p:sp>
    </p:spTree>
    <p:extLst>
      <p:ext uri="{BB962C8B-B14F-4D97-AF65-F5344CB8AC3E}">
        <p14:creationId xmlns:p14="http://schemas.microsoft.com/office/powerpoint/2010/main" val="823803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16</a:t>
            </a:fld>
            <a:endParaRPr lang="en-US"/>
          </a:p>
        </p:txBody>
      </p:sp>
    </p:spTree>
    <p:extLst>
      <p:ext uri="{BB962C8B-B14F-4D97-AF65-F5344CB8AC3E}">
        <p14:creationId xmlns:p14="http://schemas.microsoft.com/office/powerpoint/2010/main" val="2395940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17</a:t>
            </a:fld>
            <a:endParaRPr lang="en-US"/>
          </a:p>
        </p:txBody>
      </p:sp>
    </p:spTree>
    <p:extLst>
      <p:ext uri="{BB962C8B-B14F-4D97-AF65-F5344CB8AC3E}">
        <p14:creationId xmlns:p14="http://schemas.microsoft.com/office/powerpoint/2010/main" val="3778544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18</a:t>
            </a:fld>
            <a:endParaRPr lang="en-US"/>
          </a:p>
        </p:txBody>
      </p:sp>
    </p:spTree>
    <p:extLst>
      <p:ext uri="{BB962C8B-B14F-4D97-AF65-F5344CB8AC3E}">
        <p14:creationId xmlns:p14="http://schemas.microsoft.com/office/powerpoint/2010/main" val="745595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19</a:t>
            </a:fld>
            <a:endParaRPr lang="en-US"/>
          </a:p>
        </p:txBody>
      </p:sp>
    </p:spTree>
    <p:extLst>
      <p:ext uri="{BB962C8B-B14F-4D97-AF65-F5344CB8AC3E}">
        <p14:creationId xmlns:p14="http://schemas.microsoft.com/office/powerpoint/2010/main" val="4179795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2</a:t>
            </a:fld>
            <a:endParaRPr lang="en-US"/>
          </a:p>
        </p:txBody>
      </p:sp>
    </p:spTree>
    <p:extLst>
      <p:ext uri="{BB962C8B-B14F-4D97-AF65-F5344CB8AC3E}">
        <p14:creationId xmlns:p14="http://schemas.microsoft.com/office/powerpoint/2010/main" val="2312798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20</a:t>
            </a:fld>
            <a:endParaRPr lang="en-US"/>
          </a:p>
        </p:txBody>
      </p:sp>
    </p:spTree>
    <p:extLst>
      <p:ext uri="{BB962C8B-B14F-4D97-AF65-F5344CB8AC3E}">
        <p14:creationId xmlns:p14="http://schemas.microsoft.com/office/powerpoint/2010/main" val="3344078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21</a:t>
            </a:fld>
            <a:endParaRPr lang="en-US"/>
          </a:p>
        </p:txBody>
      </p:sp>
    </p:spTree>
    <p:extLst>
      <p:ext uri="{BB962C8B-B14F-4D97-AF65-F5344CB8AC3E}">
        <p14:creationId xmlns:p14="http://schemas.microsoft.com/office/powerpoint/2010/main" val="2859704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22</a:t>
            </a:fld>
            <a:endParaRPr lang="en-US"/>
          </a:p>
        </p:txBody>
      </p:sp>
    </p:spTree>
    <p:extLst>
      <p:ext uri="{BB962C8B-B14F-4D97-AF65-F5344CB8AC3E}">
        <p14:creationId xmlns:p14="http://schemas.microsoft.com/office/powerpoint/2010/main" val="2224781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23</a:t>
            </a:fld>
            <a:endParaRPr lang="en-US"/>
          </a:p>
        </p:txBody>
      </p:sp>
    </p:spTree>
    <p:extLst>
      <p:ext uri="{BB962C8B-B14F-4D97-AF65-F5344CB8AC3E}">
        <p14:creationId xmlns:p14="http://schemas.microsoft.com/office/powerpoint/2010/main" val="3222532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24</a:t>
            </a:fld>
            <a:endParaRPr lang="en-US"/>
          </a:p>
        </p:txBody>
      </p:sp>
    </p:spTree>
    <p:extLst>
      <p:ext uri="{BB962C8B-B14F-4D97-AF65-F5344CB8AC3E}">
        <p14:creationId xmlns:p14="http://schemas.microsoft.com/office/powerpoint/2010/main" val="2545326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25</a:t>
            </a:fld>
            <a:endParaRPr lang="en-US"/>
          </a:p>
        </p:txBody>
      </p:sp>
    </p:spTree>
    <p:extLst>
      <p:ext uri="{BB962C8B-B14F-4D97-AF65-F5344CB8AC3E}">
        <p14:creationId xmlns:p14="http://schemas.microsoft.com/office/powerpoint/2010/main" val="4002384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26</a:t>
            </a:fld>
            <a:endParaRPr lang="en-US"/>
          </a:p>
        </p:txBody>
      </p:sp>
    </p:spTree>
    <p:extLst>
      <p:ext uri="{BB962C8B-B14F-4D97-AF65-F5344CB8AC3E}">
        <p14:creationId xmlns:p14="http://schemas.microsoft.com/office/powerpoint/2010/main" val="2208445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27</a:t>
            </a:fld>
            <a:endParaRPr lang="en-US"/>
          </a:p>
        </p:txBody>
      </p:sp>
    </p:spTree>
    <p:extLst>
      <p:ext uri="{BB962C8B-B14F-4D97-AF65-F5344CB8AC3E}">
        <p14:creationId xmlns:p14="http://schemas.microsoft.com/office/powerpoint/2010/main" val="518153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DP:</a:t>
            </a:r>
            <a:r>
              <a:rPr lang="en-US" baseline="0" dirty="0" smtClean="0"/>
              <a:t>  Welcome. Introduce us, 9 schools, 5 Elem, 2 Middle, One traditional high school and one magnet high school.</a:t>
            </a:r>
          </a:p>
          <a:p>
            <a:r>
              <a:rPr lang="en-US" baseline="0" dirty="0" smtClean="0"/>
              <a:t>4,391 students, Title I district </a:t>
            </a:r>
          </a:p>
          <a:p>
            <a:r>
              <a:rPr lang="en-US" baseline="0" dirty="0" smtClean="0"/>
              <a:t>Because of our size, we have seen great benefits of collaborative walkthroughs and think they have been successful</a:t>
            </a:r>
            <a:endParaRPr lang="en-US" dirty="0"/>
          </a:p>
        </p:txBody>
      </p:sp>
      <p:sp>
        <p:nvSpPr>
          <p:cNvPr id="4" name="Slide Number Placeholder 3"/>
          <p:cNvSpPr>
            <a:spLocks noGrp="1"/>
          </p:cNvSpPr>
          <p:nvPr>
            <p:ph type="sldNum" sz="quarter" idx="10"/>
          </p:nvPr>
        </p:nvSpPr>
        <p:spPr/>
        <p:txBody>
          <a:bodyPr/>
          <a:lstStyle/>
          <a:p>
            <a:fld id="{AD225A19-D4D7-429B-9ECE-AB7E99893621}" type="slidenum">
              <a:rPr lang="en-US" smtClean="0"/>
              <a:t>28</a:t>
            </a:fld>
            <a:endParaRPr lang="en-US"/>
          </a:p>
        </p:txBody>
      </p:sp>
      <p:sp>
        <p:nvSpPr>
          <p:cNvPr id="5" name="Footer Placeholder 4"/>
          <p:cNvSpPr>
            <a:spLocks noGrp="1"/>
          </p:cNvSpPr>
          <p:nvPr>
            <p:ph type="ftr" sz="quarter" idx="11"/>
          </p:nvPr>
        </p:nvSpPr>
        <p:spPr/>
        <p:txBody>
          <a:bodyPr/>
          <a:lstStyle/>
          <a:p>
            <a:r>
              <a:rPr lang="en-US" smtClean="0"/>
              <a:t>NCASCD Annual Conference                    February 7, 2013    http://hpscandi.weebly.com/</a:t>
            </a:r>
            <a:endParaRPr lang="en-US"/>
          </a:p>
        </p:txBody>
      </p:sp>
      <p:sp>
        <p:nvSpPr>
          <p:cNvPr id="6" name="Header Placeholder 5"/>
          <p:cNvSpPr>
            <a:spLocks noGrp="1"/>
          </p:cNvSpPr>
          <p:nvPr>
            <p:ph type="hdr" sz="quarter" idx="12"/>
          </p:nvPr>
        </p:nvSpPr>
        <p:spPr/>
        <p:txBody>
          <a:bodyPr/>
          <a:lstStyle/>
          <a:p>
            <a:r>
              <a:rPr lang="en-US" smtClean="0"/>
              <a:t>Hickory Public Schools                                       Curriculum and Instruction</a:t>
            </a:r>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1925506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JG:  APK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 name is Jennifer Griffin, I am a NBCT with a background in middle school.  I taught everything but math.  I have a master’s</a:t>
            </a:r>
            <a:r>
              <a:rPr lang="en-US" baseline="0" dirty="0" smtClean="0"/>
              <a:t> degree in Curriculum, and I have been with HPS for 6 years.  Help us to get to know you a little bit with a show of hands. </a:t>
            </a:r>
            <a:r>
              <a:rPr lang="en-US" sz="1200" dirty="0" smtClean="0">
                <a:solidFill>
                  <a:schemeClr val="accent1">
                    <a:lumMod val="75000"/>
                  </a:schemeClr>
                </a:solidFill>
                <a:latin typeface="Times New Roman" pitchFamily="18" charset="0"/>
                <a:cs typeface="Times New Roman" pitchFamily="18" charset="0"/>
              </a:rPr>
              <a:t>How many of you practice instructional walkthroughs in your school or district?  This is a quick formative, so we can know who is starting</a:t>
            </a:r>
            <a:r>
              <a:rPr lang="en-US" sz="1200" baseline="0" dirty="0" smtClean="0">
                <a:solidFill>
                  <a:schemeClr val="accent1">
                    <a:lumMod val="75000"/>
                  </a:schemeClr>
                </a:solidFill>
                <a:latin typeface="Times New Roman" pitchFamily="18" charset="0"/>
                <a:cs typeface="Times New Roman" pitchFamily="18" charset="0"/>
              </a:rPr>
              <a:t> with walkthroughs </a:t>
            </a:r>
            <a:r>
              <a:rPr lang="en-US" sz="1200" baseline="0" dirty="0" err="1" smtClean="0">
                <a:solidFill>
                  <a:schemeClr val="accent1">
                    <a:lumMod val="75000"/>
                  </a:schemeClr>
                </a:solidFill>
                <a:latin typeface="Times New Roman" pitchFamily="18" charset="0"/>
                <a:cs typeface="Times New Roman" pitchFamily="18" charset="0"/>
              </a:rPr>
              <a:t>vs</a:t>
            </a:r>
            <a:r>
              <a:rPr lang="en-US" sz="1200" baseline="0" dirty="0" smtClean="0">
                <a:solidFill>
                  <a:schemeClr val="accent1">
                    <a:lumMod val="75000"/>
                  </a:schemeClr>
                </a:solidFill>
                <a:latin typeface="Times New Roman" pitchFamily="18" charset="0"/>
                <a:cs typeface="Times New Roman" pitchFamily="18" charset="0"/>
              </a:rPr>
              <a:t> who is refining a process already in place.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accent1">
                  <a:lumMod val="75000"/>
                </a:schemeClr>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accent1">
                  <a:lumMod val="75000"/>
                </a:schemeClr>
              </a:solidFill>
              <a:latin typeface="Times New Roman" pitchFamily="18" charset="0"/>
              <a:cs typeface="Times New Roman" pitchFamily="18" charset="0"/>
            </a:endParaRPr>
          </a:p>
          <a:p>
            <a:endParaRPr lang="en-US" dirty="0"/>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29</a:t>
            </a:fld>
            <a:endParaRPr lang="en-US"/>
          </a:p>
        </p:txBody>
      </p:sp>
    </p:spTree>
    <p:extLst>
      <p:ext uri="{BB962C8B-B14F-4D97-AF65-F5344CB8AC3E}">
        <p14:creationId xmlns:p14="http://schemas.microsoft.com/office/powerpoint/2010/main" val="50662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3</a:t>
            </a:fld>
            <a:endParaRPr lang="en-US"/>
          </a:p>
        </p:txBody>
      </p:sp>
    </p:spTree>
    <p:extLst>
      <p:ext uri="{BB962C8B-B14F-4D97-AF65-F5344CB8AC3E}">
        <p14:creationId xmlns:p14="http://schemas.microsoft.com/office/powerpoint/2010/main" val="3307914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JG:  Fist to</a:t>
            </a:r>
            <a:r>
              <a:rPr lang="en-US" baseline="0" dirty="0" smtClean="0"/>
              <a:t> </a:t>
            </a:r>
            <a:r>
              <a:rPr lang="en-US" baseline="0" dirty="0" smtClean="0"/>
              <a:t>Five</a:t>
            </a:r>
          </a:p>
          <a:p>
            <a:r>
              <a:rPr lang="en-US" baseline="0" dirty="0" smtClean="0"/>
              <a:t>For those of you who currently have </a:t>
            </a:r>
            <a:r>
              <a:rPr lang="en-US" baseline="0" dirty="0" err="1" smtClean="0"/>
              <a:t>wallkthroughs</a:t>
            </a:r>
            <a:r>
              <a:rPr lang="en-US" baseline="0" dirty="0" smtClean="0"/>
              <a:t> in place, fist to five, five being most effective and one being ineffective, how impactful are walkthroughs in an effort to improve instruction?</a:t>
            </a:r>
            <a:endParaRPr lang="en-US" dirty="0"/>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30</a:t>
            </a:fld>
            <a:endParaRPr lang="en-US"/>
          </a:p>
        </p:txBody>
      </p:sp>
    </p:spTree>
    <p:extLst>
      <p:ext uri="{BB962C8B-B14F-4D97-AF65-F5344CB8AC3E}">
        <p14:creationId xmlns:p14="http://schemas.microsoft.com/office/powerpoint/2010/main" val="1347939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district</a:t>
            </a:r>
            <a:r>
              <a:rPr lang="en-US" baseline="0" dirty="0" smtClean="0"/>
              <a:t> started </a:t>
            </a:r>
            <a:r>
              <a:rPr lang="en-US" baseline="0" dirty="0" smtClean="0"/>
              <a:t>using a packaged walkthrough process </a:t>
            </a:r>
            <a:r>
              <a:rPr lang="en-US" baseline="0" dirty="0" smtClean="0"/>
              <a:t>about 5 years ago.  </a:t>
            </a:r>
            <a:r>
              <a:rPr lang="en-US" baseline="0" dirty="0" smtClean="0"/>
              <a:t>At that time, we trained on  a tool provided by the company.  We only completed walkthroughs in groups during the training.  As we reflected on this process, we discovered that the info we collected no longer matched what we were emphasizing in local PD.  And the data were not being utilized as we had hoped. The </a:t>
            </a:r>
            <a:r>
              <a:rPr lang="en-US" baseline="0" dirty="0" smtClean="0"/>
              <a:t>question became:  how can we re-design walkthroughs to make them more impactful?</a:t>
            </a:r>
            <a:endParaRPr lang="en-US" dirty="0"/>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31</a:t>
            </a:fld>
            <a:endParaRPr lang="en-US"/>
          </a:p>
        </p:txBody>
      </p:sp>
    </p:spTree>
    <p:extLst>
      <p:ext uri="{BB962C8B-B14F-4D97-AF65-F5344CB8AC3E}">
        <p14:creationId xmlns:p14="http://schemas.microsoft.com/office/powerpoint/2010/main" val="125398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of the reflection was the collaborative </a:t>
            </a:r>
            <a:r>
              <a:rPr lang="en-US" dirty="0" err="1" smtClean="0"/>
              <a:t>wakthrough</a:t>
            </a:r>
            <a:r>
              <a:rPr lang="en-US" dirty="0" smtClean="0"/>
              <a:t> initiative. </a:t>
            </a:r>
            <a:r>
              <a:rPr lang="en-US" dirty="0" smtClean="0"/>
              <a:t>  We </a:t>
            </a:r>
            <a:r>
              <a:rPr lang="en-US" dirty="0" err="1" smtClean="0"/>
              <a:t>revisioned</a:t>
            </a:r>
            <a:r>
              <a:rPr lang="en-US" dirty="0" smtClean="0"/>
              <a:t> the process last spring</a:t>
            </a:r>
            <a:r>
              <a:rPr lang="en-US" baseline="0" dirty="0" smtClean="0"/>
              <a:t> in preparation for the fall.  </a:t>
            </a:r>
            <a:r>
              <a:rPr lang="en-US" dirty="0" smtClean="0"/>
              <a:t> </a:t>
            </a:r>
            <a:endParaRPr lang="en-US" dirty="0"/>
          </a:p>
        </p:txBody>
      </p:sp>
      <p:sp>
        <p:nvSpPr>
          <p:cNvPr id="4" name="Slide Number Placeholder 3"/>
          <p:cNvSpPr>
            <a:spLocks noGrp="1"/>
          </p:cNvSpPr>
          <p:nvPr>
            <p:ph type="sldNum" sz="quarter" idx="10"/>
          </p:nvPr>
        </p:nvSpPr>
        <p:spPr/>
        <p:txBody>
          <a:bodyPr/>
          <a:lstStyle/>
          <a:p>
            <a:fld id="{AD225A19-D4D7-429B-9ECE-AB7E99893621}" type="slidenum">
              <a:rPr lang="en-US" smtClean="0"/>
              <a:t>32</a:t>
            </a:fld>
            <a:endParaRPr lang="en-US"/>
          </a:p>
        </p:txBody>
      </p:sp>
      <p:sp>
        <p:nvSpPr>
          <p:cNvPr id="5" name="Footer Placeholder 4"/>
          <p:cNvSpPr>
            <a:spLocks noGrp="1"/>
          </p:cNvSpPr>
          <p:nvPr>
            <p:ph type="ftr" sz="quarter" idx="11"/>
          </p:nvPr>
        </p:nvSpPr>
        <p:spPr/>
        <p:txBody>
          <a:bodyPr/>
          <a:lstStyle/>
          <a:p>
            <a:r>
              <a:rPr lang="en-US" smtClean="0"/>
              <a:t>NCASCD Annual Conference                    February 7, 2013    http://hpscandi.weebly.com/</a:t>
            </a:r>
            <a:endParaRPr lang="en-US"/>
          </a:p>
        </p:txBody>
      </p:sp>
      <p:sp>
        <p:nvSpPr>
          <p:cNvPr id="6" name="Header Placeholder 5"/>
          <p:cNvSpPr>
            <a:spLocks noGrp="1"/>
          </p:cNvSpPr>
          <p:nvPr>
            <p:ph type="hdr" sz="quarter" idx="12"/>
          </p:nvPr>
        </p:nvSpPr>
        <p:spPr/>
        <p:txBody>
          <a:bodyPr/>
          <a:lstStyle/>
          <a:p>
            <a:r>
              <a:rPr lang="en-US" smtClean="0"/>
              <a:t>Hickory Public Schools                                       Curriculum and Instruction</a:t>
            </a:r>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1052803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two main goals for this process.</a:t>
            </a:r>
            <a:r>
              <a:rPr lang="en-US" baseline="0" dirty="0" smtClean="0"/>
              <a:t>  First, we wanted to grow our instructional leaders.  </a:t>
            </a:r>
            <a:r>
              <a:rPr lang="en-US" dirty="0" smtClean="0"/>
              <a:t>More </a:t>
            </a:r>
            <a:r>
              <a:rPr lang="en-US" dirty="0" smtClean="0"/>
              <a:t>important than ever to have conversations about </a:t>
            </a:r>
            <a:r>
              <a:rPr lang="en-US" dirty="0" smtClean="0"/>
              <a:t>teaching and learning </a:t>
            </a:r>
            <a:r>
              <a:rPr lang="en-US" dirty="0" smtClean="0"/>
              <a:t>with new standards.</a:t>
            </a:r>
          </a:p>
          <a:p>
            <a:r>
              <a:rPr lang="en-US" dirty="0" smtClean="0"/>
              <a:t>We wanted to support principals as they work to evaluate so many new curricula and observe instructional shifts</a:t>
            </a:r>
            <a:r>
              <a:rPr lang="en-US" baseline="0" dirty="0" smtClean="0"/>
              <a:t> necessary to align to cc and </a:t>
            </a:r>
            <a:r>
              <a:rPr lang="en-US" baseline="0" dirty="0" err="1" smtClean="0"/>
              <a:t>es</a:t>
            </a:r>
            <a:r>
              <a:rPr lang="en-US" baseline="0" dirty="0" smtClean="0"/>
              <a:t>.  We wanted to </a:t>
            </a:r>
            <a:r>
              <a:rPr lang="en-US" baseline="0" dirty="0" smtClean="0"/>
              <a:t>focus on student actions and cognitive demands in the classroom.</a:t>
            </a:r>
            <a:endParaRPr lang="en-US" dirty="0"/>
          </a:p>
        </p:txBody>
      </p:sp>
      <p:sp>
        <p:nvSpPr>
          <p:cNvPr id="4" name="Slide Number Placeholder 3"/>
          <p:cNvSpPr>
            <a:spLocks noGrp="1"/>
          </p:cNvSpPr>
          <p:nvPr>
            <p:ph type="sldNum" sz="quarter" idx="10"/>
          </p:nvPr>
        </p:nvSpPr>
        <p:spPr/>
        <p:txBody>
          <a:bodyPr/>
          <a:lstStyle/>
          <a:p>
            <a:fld id="{AD225A19-D4D7-429B-9ECE-AB7E99893621}"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NCASCD Annual Conference                    February 7, 2013    http://hpscandi.weebly.com/</a:t>
            </a:r>
            <a:endParaRPr lang="en-US"/>
          </a:p>
        </p:txBody>
      </p:sp>
      <p:sp>
        <p:nvSpPr>
          <p:cNvPr id="6" name="Header Placeholder 5"/>
          <p:cNvSpPr>
            <a:spLocks noGrp="1"/>
          </p:cNvSpPr>
          <p:nvPr>
            <p:ph type="hdr" sz="quarter" idx="12"/>
          </p:nvPr>
        </p:nvSpPr>
        <p:spPr/>
        <p:txBody>
          <a:bodyPr/>
          <a:lstStyle/>
          <a:p>
            <a:r>
              <a:rPr lang="en-US" smtClean="0"/>
              <a:t>Hickory Public Schools                                       Curriculum and Instruction</a:t>
            </a:r>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3995308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Bird Story</a:t>
            </a:r>
          </a:p>
          <a:p>
            <a:r>
              <a:rPr lang="en-US" dirty="0" smtClean="0"/>
              <a:t>The second goal was to give our initiatives wings!  Do we see evidence of PLCs</a:t>
            </a:r>
            <a:r>
              <a:rPr lang="en-US" baseline="0" dirty="0" smtClean="0"/>
              <a:t> and data driven instruction.  Are our teaching utilizing our instructional framework, AOL, to increase student active participation?  Are we using our relational framework to build 21</a:t>
            </a:r>
            <a:r>
              <a:rPr lang="en-US" baseline="30000" dirty="0" smtClean="0"/>
              <a:t>st</a:t>
            </a:r>
            <a:r>
              <a:rPr lang="en-US" baseline="0" dirty="0" smtClean="0"/>
              <a:t> century leaders and learners?  Are we making the shifts with new standards in literacy and math instruction?  Collaborative </a:t>
            </a:r>
            <a:r>
              <a:rPr lang="en-US" baseline="0" dirty="0" smtClean="0"/>
              <a:t>walkthroughs help us focus on the expectations for instruction and leverage the professional development we have invested </a:t>
            </a:r>
            <a:r>
              <a:rPr lang="en-US" baseline="0" dirty="0" smtClean="0"/>
              <a:t>in.</a:t>
            </a:r>
            <a:endParaRPr lang="en-US" dirty="0"/>
          </a:p>
        </p:txBody>
      </p:sp>
      <p:sp>
        <p:nvSpPr>
          <p:cNvPr id="4" name="Slide Number Placeholder 3"/>
          <p:cNvSpPr>
            <a:spLocks noGrp="1"/>
          </p:cNvSpPr>
          <p:nvPr>
            <p:ph type="sldNum" sz="quarter" idx="10"/>
          </p:nvPr>
        </p:nvSpPr>
        <p:spPr/>
        <p:txBody>
          <a:bodyPr/>
          <a:lstStyle/>
          <a:p>
            <a:fld id="{AD225A19-D4D7-429B-9ECE-AB7E99893621}" type="slidenum">
              <a:rPr lang="en-US" smtClean="0"/>
              <a:t>34</a:t>
            </a:fld>
            <a:endParaRPr lang="en-US"/>
          </a:p>
        </p:txBody>
      </p:sp>
      <p:sp>
        <p:nvSpPr>
          <p:cNvPr id="5" name="Footer Placeholder 4"/>
          <p:cNvSpPr>
            <a:spLocks noGrp="1"/>
          </p:cNvSpPr>
          <p:nvPr>
            <p:ph type="ftr" sz="quarter" idx="11"/>
          </p:nvPr>
        </p:nvSpPr>
        <p:spPr/>
        <p:txBody>
          <a:bodyPr/>
          <a:lstStyle/>
          <a:p>
            <a:r>
              <a:rPr lang="en-US" smtClean="0"/>
              <a:t>NCASCD Annual Conference                    February 7, 2013    http://hpscandi.weebly.com/</a:t>
            </a:r>
            <a:endParaRPr lang="en-US"/>
          </a:p>
        </p:txBody>
      </p:sp>
      <p:sp>
        <p:nvSpPr>
          <p:cNvPr id="6" name="Header Placeholder 5"/>
          <p:cNvSpPr>
            <a:spLocks noGrp="1"/>
          </p:cNvSpPr>
          <p:nvPr>
            <p:ph type="hdr" sz="quarter" idx="12"/>
          </p:nvPr>
        </p:nvSpPr>
        <p:spPr/>
        <p:txBody>
          <a:bodyPr/>
          <a:lstStyle/>
          <a:p>
            <a:r>
              <a:rPr lang="en-US" smtClean="0"/>
              <a:t>Hickory Public Schools                                       Curriculum and Instruction</a:t>
            </a:r>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2323967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short video clip, Mrs. Dischiavi,</a:t>
            </a:r>
            <a:r>
              <a:rPr lang="en-US" baseline="0" dirty="0" smtClean="0"/>
              <a:t> one of our </a:t>
            </a:r>
            <a:r>
              <a:rPr lang="en-US" baseline="0" dirty="0" smtClean="0"/>
              <a:t>fantastic middle </a:t>
            </a:r>
            <a:r>
              <a:rPr lang="en-US" baseline="0" dirty="0" smtClean="0"/>
              <a:t>school principals talks with Bobbi about the benefits of collaborative walkthroughs.</a:t>
            </a:r>
            <a:endParaRPr lang="en-US" dirty="0"/>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35</a:t>
            </a:fld>
            <a:endParaRPr lang="en-US"/>
          </a:p>
        </p:txBody>
      </p:sp>
    </p:spTree>
    <p:extLst>
      <p:ext uri="{BB962C8B-B14F-4D97-AF65-F5344CB8AC3E}">
        <p14:creationId xmlns:p14="http://schemas.microsoft.com/office/powerpoint/2010/main" val="498135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accent1">
                    <a:lumMod val="75000"/>
                  </a:schemeClr>
                </a:solidFill>
                <a:latin typeface="Times New Roman" pitchFamily="18" charset="0"/>
                <a:cs typeface="Times New Roman" pitchFamily="18" charset="0"/>
              </a:rPr>
              <a:t>One benefit is it pairs different personnel</a:t>
            </a:r>
            <a:r>
              <a:rPr lang="en-US" baseline="0" dirty="0" smtClean="0">
                <a:solidFill>
                  <a:schemeClr val="accent1">
                    <a:lumMod val="75000"/>
                  </a:schemeClr>
                </a:solidFill>
                <a:latin typeface="Times New Roman" pitchFamily="18" charset="0"/>
                <a:cs typeface="Times New Roman" pitchFamily="18" charset="0"/>
              </a:rPr>
              <a:t> from across the district.  In terms of scheduling, it is initiated at the district level.</a:t>
            </a:r>
          </a:p>
          <a:p>
            <a:r>
              <a:rPr lang="en-US" baseline="0" dirty="0" smtClean="0">
                <a:solidFill>
                  <a:schemeClr val="accent1">
                    <a:lumMod val="75000"/>
                  </a:schemeClr>
                </a:solidFill>
                <a:latin typeface="Times New Roman" pitchFamily="18" charset="0"/>
                <a:cs typeface="Times New Roman" pitchFamily="18" charset="0"/>
              </a:rPr>
              <a:t>We visit all the school sites at various times throughout each semester.</a:t>
            </a:r>
          </a:p>
          <a:p>
            <a:r>
              <a:rPr lang="en-US" baseline="0" dirty="0" smtClean="0">
                <a:solidFill>
                  <a:schemeClr val="accent1">
                    <a:lumMod val="75000"/>
                  </a:schemeClr>
                </a:solidFill>
                <a:latin typeface="Times New Roman" pitchFamily="18" charset="0"/>
                <a:cs typeface="Times New Roman" pitchFamily="18" charset="0"/>
              </a:rPr>
              <a:t>We assign different team members for fall and spring for varying perspectives.</a:t>
            </a:r>
            <a:endParaRPr lang="en-US" dirty="0" smtClean="0">
              <a:solidFill>
                <a:schemeClr val="accent1">
                  <a:lumMod val="75000"/>
                </a:schemeClr>
              </a:solidFill>
              <a:latin typeface="Times New Roman" pitchFamily="18" charset="0"/>
              <a:cs typeface="Times New Roman" pitchFamily="18" charset="0"/>
            </a:endParaRPr>
          </a:p>
          <a:p>
            <a:r>
              <a:rPr lang="en-US" dirty="0" smtClean="0">
                <a:solidFill>
                  <a:schemeClr val="accent1">
                    <a:lumMod val="75000"/>
                  </a:schemeClr>
                </a:solidFill>
                <a:latin typeface="Times New Roman" pitchFamily="18" charset="0"/>
                <a:cs typeface="Times New Roman" pitchFamily="18" charset="0"/>
              </a:rPr>
              <a:t>Included with monthly reminders for principals to keep the emphasis on their importance.</a:t>
            </a:r>
            <a:r>
              <a:rPr lang="en-US" baseline="0" dirty="0" smtClean="0">
                <a:solidFill>
                  <a:schemeClr val="accent1">
                    <a:lumMod val="75000"/>
                  </a:schemeClr>
                </a:solidFill>
                <a:latin typeface="Times New Roman" pitchFamily="18" charset="0"/>
                <a:cs typeface="Times New Roman" pitchFamily="18" charset="0"/>
              </a:rPr>
              <a:t>  Email reminders before and feedback to teachers visited.  Depending on needs that surface, we can provide additional coaching or suggest that developing teachers visit accomplished and distinguished teachers. </a:t>
            </a:r>
            <a:endParaRPr lang="en-US" dirty="0" smtClean="0">
              <a:solidFill>
                <a:schemeClr val="accent1">
                  <a:lumMod val="75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D225A19-D4D7-429B-9ECE-AB7E99893621}" type="slidenum">
              <a:rPr lang="en-US" smtClean="0"/>
              <a:t>36</a:t>
            </a:fld>
            <a:endParaRPr lang="en-US"/>
          </a:p>
        </p:txBody>
      </p:sp>
      <p:sp>
        <p:nvSpPr>
          <p:cNvPr id="5" name="Footer Placeholder 4"/>
          <p:cNvSpPr>
            <a:spLocks noGrp="1"/>
          </p:cNvSpPr>
          <p:nvPr>
            <p:ph type="ftr" sz="quarter" idx="11"/>
          </p:nvPr>
        </p:nvSpPr>
        <p:spPr/>
        <p:txBody>
          <a:bodyPr/>
          <a:lstStyle/>
          <a:p>
            <a:r>
              <a:rPr lang="en-US" smtClean="0"/>
              <a:t>NCASCD Annual Conference                    February 7, 2013    http://hpscandi.weebly.com/</a:t>
            </a:r>
            <a:endParaRPr lang="en-US"/>
          </a:p>
        </p:txBody>
      </p:sp>
      <p:sp>
        <p:nvSpPr>
          <p:cNvPr id="6" name="Header Placeholder 5"/>
          <p:cNvSpPr>
            <a:spLocks noGrp="1"/>
          </p:cNvSpPr>
          <p:nvPr>
            <p:ph type="hdr" sz="quarter" idx="12"/>
          </p:nvPr>
        </p:nvSpPr>
        <p:spPr/>
        <p:txBody>
          <a:bodyPr/>
          <a:lstStyle/>
          <a:p>
            <a:r>
              <a:rPr lang="en-US" smtClean="0"/>
              <a:t>Hickory Public Schools                                       Curriculum and Instruction</a:t>
            </a:r>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746663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BS: Mrs. Dischiavi</a:t>
            </a:r>
            <a:r>
              <a:rPr lang="en-US" baseline="0" dirty="0" smtClean="0"/>
              <a:t> summed up many of the benefits of collaborative walkthroughs.</a:t>
            </a:r>
          </a:p>
          <a:p>
            <a:r>
              <a:rPr lang="en-US" baseline="0" dirty="0" smtClean="0"/>
              <a:t>When creating the schedule, we had to be strategic in who we placed with whom based on strengths and needs in each building.</a:t>
            </a:r>
          </a:p>
          <a:p>
            <a:r>
              <a:rPr lang="en-US" baseline="0" dirty="0" smtClean="0"/>
              <a:t>Had to align with district personnel’s schedules and we also had to be specific about the structure.</a:t>
            </a:r>
          </a:p>
          <a:p>
            <a:pPr defTabSz="914336">
              <a:defRPr/>
            </a:pPr>
            <a:r>
              <a:rPr lang="en-US" baseline="0" dirty="0" smtClean="0"/>
              <a:t> Copies of schedules in packets.  Set this up over the summer at retreat.  Focus again on district initiatives on an on-going basis.  Had schedule early on to prevent conflicts and help them prepare to be out of their buildings. Reminded consistently.  Highlighting that it is important.</a:t>
            </a:r>
          </a:p>
          <a:p>
            <a:endParaRPr lang="en-US" baseline="0" dirty="0" smtClean="0"/>
          </a:p>
        </p:txBody>
      </p:sp>
      <p:sp>
        <p:nvSpPr>
          <p:cNvPr id="4" name="Slide Number Placeholder 3"/>
          <p:cNvSpPr>
            <a:spLocks noGrp="1"/>
          </p:cNvSpPr>
          <p:nvPr>
            <p:ph type="sldNum" sz="quarter" idx="10"/>
          </p:nvPr>
        </p:nvSpPr>
        <p:spPr/>
        <p:txBody>
          <a:bodyPr/>
          <a:lstStyle/>
          <a:p>
            <a:fld id="{AD225A19-D4D7-429B-9ECE-AB7E99893621}" type="slidenum">
              <a:rPr lang="en-US" smtClean="0"/>
              <a:t>37</a:t>
            </a:fld>
            <a:endParaRPr lang="en-US"/>
          </a:p>
        </p:txBody>
      </p:sp>
      <p:sp>
        <p:nvSpPr>
          <p:cNvPr id="5" name="Footer Placeholder 4"/>
          <p:cNvSpPr>
            <a:spLocks noGrp="1"/>
          </p:cNvSpPr>
          <p:nvPr>
            <p:ph type="ftr" sz="quarter" idx="11"/>
          </p:nvPr>
        </p:nvSpPr>
        <p:spPr/>
        <p:txBody>
          <a:bodyPr/>
          <a:lstStyle/>
          <a:p>
            <a:r>
              <a:rPr lang="en-US" smtClean="0"/>
              <a:t>NCASCD Annual Conference                    February 7, 2013    http://hpscandi.weebly.com/</a:t>
            </a:r>
            <a:endParaRPr lang="en-US"/>
          </a:p>
        </p:txBody>
      </p:sp>
      <p:sp>
        <p:nvSpPr>
          <p:cNvPr id="6" name="Header Placeholder 5"/>
          <p:cNvSpPr>
            <a:spLocks noGrp="1"/>
          </p:cNvSpPr>
          <p:nvPr>
            <p:ph type="hdr" sz="quarter" idx="12"/>
          </p:nvPr>
        </p:nvSpPr>
        <p:spPr/>
        <p:txBody>
          <a:bodyPr/>
          <a:lstStyle/>
          <a:p>
            <a:r>
              <a:rPr lang="en-US" smtClean="0"/>
              <a:t>Hickory Public Schools                                       Curriculum and Instruction</a:t>
            </a:r>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2094058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38</a:t>
            </a:fld>
            <a:endParaRPr lang="en-US"/>
          </a:p>
        </p:txBody>
      </p:sp>
    </p:spTree>
    <p:extLst>
      <p:ext uri="{BB962C8B-B14F-4D97-AF65-F5344CB8AC3E}">
        <p14:creationId xmlns:p14="http://schemas.microsoft.com/office/powerpoint/2010/main" val="106700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form is not completely different from</a:t>
            </a:r>
            <a:r>
              <a:rPr lang="en-US" baseline="0" dirty="0" smtClean="0"/>
              <a:t> the original form.  The pieces that worked well are still there.  (</a:t>
            </a:r>
            <a:r>
              <a:rPr lang="en-US" baseline="0" dirty="0" err="1" smtClean="0"/>
              <a:t>Marzano</a:t>
            </a:r>
            <a:r>
              <a:rPr lang="en-US" baseline="0" dirty="0" smtClean="0"/>
              <a:t> and levels of thinking)  Evolved to also include our instructional/relational frameworks.</a:t>
            </a:r>
          </a:p>
          <a:p>
            <a:r>
              <a:rPr lang="en-US" baseline="0" dirty="0" smtClean="0"/>
              <a:t>Key component here is we all work from same form.  So for purposes of debriefing, we begin to build a common understanding and language around instructional expectations.  We can record paper pencil or we have the ability to enter data into our </a:t>
            </a:r>
            <a:r>
              <a:rPr lang="en-US" baseline="0" dirty="0" err="1" smtClean="0"/>
              <a:t>ipads</a:t>
            </a:r>
            <a:r>
              <a:rPr lang="en-US" baseline="0" dirty="0" smtClean="0"/>
              <a:t>.  Some principals use this time to count toward their weekly walkthrough goals.  Other principals use this information to determine next steps for specific teachers. </a:t>
            </a:r>
            <a:endParaRPr lang="en-US" dirty="0"/>
          </a:p>
        </p:txBody>
      </p:sp>
      <p:sp>
        <p:nvSpPr>
          <p:cNvPr id="4" name="Slide Number Placeholder 3"/>
          <p:cNvSpPr>
            <a:spLocks noGrp="1"/>
          </p:cNvSpPr>
          <p:nvPr>
            <p:ph type="sldNum" sz="quarter" idx="10"/>
          </p:nvPr>
        </p:nvSpPr>
        <p:spPr/>
        <p:txBody>
          <a:bodyPr/>
          <a:lstStyle/>
          <a:p>
            <a:fld id="{AD225A19-D4D7-429B-9ECE-AB7E99893621}" type="slidenum">
              <a:rPr lang="en-US" smtClean="0"/>
              <a:t>39</a:t>
            </a:fld>
            <a:endParaRPr lang="en-US"/>
          </a:p>
        </p:txBody>
      </p:sp>
      <p:sp>
        <p:nvSpPr>
          <p:cNvPr id="5" name="Footer Placeholder 4"/>
          <p:cNvSpPr>
            <a:spLocks noGrp="1"/>
          </p:cNvSpPr>
          <p:nvPr>
            <p:ph type="ftr" sz="quarter" idx="11"/>
          </p:nvPr>
        </p:nvSpPr>
        <p:spPr/>
        <p:txBody>
          <a:bodyPr/>
          <a:lstStyle/>
          <a:p>
            <a:r>
              <a:rPr lang="en-US" smtClean="0"/>
              <a:t>NCASCD Annual Conference                    February 7, 2013    http://hpscandi.weebly.com/</a:t>
            </a:r>
            <a:endParaRPr lang="en-US"/>
          </a:p>
        </p:txBody>
      </p:sp>
      <p:sp>
        <p:nvSpPr>
          <p:cNvPr id="6" name="Header Placeholder 5"/>
          <p:cNvSpPr>
            <a:spLocks noGrp="1"/>
          </p:cNvSpPr>
          <p:nvPr>
            <p:ph type="hdr" sz="quarter" idx="12"/>
          </p:nvPr>
        </p:nvSpPr>
        <p:spPr/>
        <p:txBody>
          <a:bodyPr/>
          <a:lstStyle/>
          <a:p>
            <a:r>
              <a:rPr lang="en-US" smtClean="0"/>
              <a:t>Hickory Public Schools                                       Curriculum and Instruction</a:t>
            </a:r>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2835787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4</a:t>
            </a:fld>
            <a:endParaRPr lang="en-US"/>
          </a:p>
        </p:txBody>
      </p:sp>
    </p:spTree>
    <p:extLst>
      <p:ext uri="{BB962C8B-B14F-4D97-AF65-F5344CB8AC3E}">
        <p14:creationId xmlns:p14="http://schemas.microsoft.com/office/powerpoint/2010/main" val="423993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 we</a:t>
            </a:r>
            <a:r>
              <a:rPr lang="en-US" baseline="0" dirty="0" smtClean="0"/>
              <a:t> use to facilitate those instructional conversations was aligned to the instructional initiatives .  </a:t>
            </a:r>
            <a:r>
              <a:rPr lang="en-US" dirty="0" smtClean="0"/>
              <a:t>Wanted</a:t>
            </a:r>
            <a:r>
              <a:rPr lang="en-US" baseline="0" dirty="0" smtClean="0"/>
              <a:t> to communicate consistently the importance of district initiatives.</a:t>
            </a:r>
          </a:p>
          <a:p>
            <a:endParaRPr lang="en-US" dirty="0"/>
          </a:p>
        </p:txBody>
      </p:sp>
      <p:sp>
        <p:nvSpPr>
          <p:cNvPr id="4" name="Slide Number Placeholder 3"/>
          <p:cNvSpPr>
            <a:spLocks noGrp="1"/>
          </p:cNvSpPr>
          <p:nvPr>
            <p:ph type="sldNum" sz="quarter" idx="10"/>
          </p:nvPr>
        </p:nvSpPr>
        <p:spPr/>
        <p:txBody>
          <a:bodyPr/>
          <a:lstStyle/>
          <a:p>
            <a:fld id="{AD225A19-D4D7-429B-9ECE-AB7E99893621}" type="slidenum">
              <a:rPr lang="en-US" smtClean="0"/>
              <a:t>40</a:t>
            </a:fld>
            <a:endParaRPr lang="en-US"/>
          </a:p>
        </p:txBody>
      </p:sp>
      <p:sp>
        <p:nvSpPr>
          <p:cNvPr id="5" name="Footer Placeholder 4"/>
          <p:cNvSpPr>
            <a:spLocks noGrp="1"/>
          </p:cNvSpPr>
          <p:nvPr>
            <p:ph type="ftr" sz="quarter" idx="11"/>
          </p:nvPr>
        </p:nvSpPr>
        <p:spPr/>
        <p:txBody>
          <a:bodyPr/>
          <a:lstStyle/>
          <a:p>
            <a:r>
              <a:rPr lang="en-US" smtClean="0"/>
              <a:t>NCASCD Annual Conference                    February 7, 2013    http://hpscandi.weebly.com/</a:t>
            </a:r>
            <a:endParaRPr lang="en-US"/>
          </a:p>
        </p:txBody>
      </p:sp>
      <p:sp>
        <p:nvSpPr>
          <p:cNvPr id="6" name="Header Placeholder 5"/>
          <p:cNvSpPr>
            <a:spLocks noGrp="1"/>
          </p:cNvSpPr>
          <p:nvPr>
            <p:ph type="hdr" sz="quarter" idx="12"/>
          </p:nvPr>
        </p:nvSpPr>
        <p:spPr/>
        <p:txBody>
          <a:bodyPr/>
          <a:lstStyle/>
          <a:p>
            <a:r>
              <a:rPr lang="en-US" smtClean="0"/>
              <a:t>Hickory Public Schools                                       Curriculum and Instruction</a:t>
            </a:r>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1289025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short video clip, you will see a collaborative walkthrough in action.  As</a:t>
            </a:r>
            <a:r>
              <a:rPr lang="en-US" baseline="0" dirty="0" smtClean="0"/>
              <a:t> you view, please note the team engages students to ask about what they are learning and use of walkthrough form.    Principals schedule the classrooms we visit and are strategic in selecting the rooms we observe.  </a:t>
            </a:r>
            <a:endParaRPr lang="en-US" dirty="0"/>
          </a:p>
        </p:txBody>
      </p:sp>
      <p:sp>
        <p:nvSpPr>
          <p:cNvPr id="4" name="Slide Number Placeholder 3"/>
          <p:cNvSpPr>
            <a:spLocks noGrp="1"/>
          </p:cNvSpPr>
          <p:nvPr>
            <p:ph type="sldNum" sz="quarter" idx="10"/>
          </p:nvPr>
        </p:nvSpPr>
        <p:spPr/>
        <p:txBody>
          <a:bodyPr/>
          <a:lstStyle/>
          <a:p>
            <a:fld id="{AD225A19-D4D7-429B-9ECE-AB7E99893621}" type="slidenum">
              <a:rPr lang="en-US" smtClean="0"/>
              <a:t>41</a:t>
            </a:fld>
            <a:endParaRPr lang="en-US"/>
          </a:p>
        </p:txBody>
      </p:sp>
      <p:sp>
        <p:nvSpPr>
          <p:cNvPr id="5" name="Footer Placeholder 4"/>
          <p:cNvSpPr>
            <a:spLocks noGrp="1"/>
          </p:cNvSpPr>
          <p:nvPr>
            <p:ph type="ftr" sz="quarter" idx="11"/>
          </p:nvPr>
        </p:nvSpPr>
        <p:spPr/>
        <p:txBody>
          <a:bodyPr/>
          <a:lstStyle/>
          <a:p>
            <a:r>
              <a:rPr lang="en-US" smtClean="0"/>
              <a:t>NCASCD Annual Conference                    February 7, 2013    http://hpscandi.weebly.com/</a:t>
            </a:r>
            <a:endParaRPr lang="en-US"/>
          </a:p>
        </p:txBody>
      </p:sp>
      <p:sp>
        <p:nvSpPr>
          <p:cNvPr id="6" name="Header Placeholder 5"/>
          <p:cNvSpPr>
            <a:spLocks noGrp="1"/>
          </p:cNvSpPr>
          <p:nvPr>
            <p:ph type="hdr" sz="quarter" idx="12"/>
          </p:nvPr>
        </p:nvSpPr>
        <p:spPr/>
        <p:txBody>
          <a:bodyPr/>
          <a:lstStyle/>
          <a:p>
            <a:r>
              <a:rPr lang="en-US" smtClean="0"/>
              <a:t>Hickory Public Schools                                       Curriculum and Instruction</a:t>
            </a:r>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28357871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accent1">
                    <a:lumMod val="75000"/>
                  </a:schemeClr>
                </a:solidFill>
                <a:latin typeface="Times New Roman" pitchFamily="18" charset="0"/>
                <a:cs typeface="Times New Roman" pitchFamily="18" charset="0"/>
              </a:rPr>
              <a:t>Initiates conversations around instructional improvement</a:t>
            </a:r>
          </a:p>
          <a:p>
            <a:r>
              <a:rPr lang="en-US" dirty="0" smtClean="0">
                <a:solidFill>
                  <a:schemeClr val="accent1">
                    <a:lumMod val="75000"/>
                  </a:schemeClr>
                </a:solidFill>
                <a:latin typeface="Times New Roman" pitchFamily="18" charset="0"/>
                <a:cs typeface="Times New Roman" pitchFamily="18" charset="0"/>
              </a:rPr>
              <a:t>Focus on common language and expectations around district initiatives</a:t>
            </a:r>
          </a:p>
        </p:txBody>
      </p:sp>
      <p:sp>
        <p:nvSpPr>
          <p:cNvPr id="4" name="Slide Number Placeholder 3"/>
          <p:cNvSpPr>
            <a:spLocks noGrp="1"/>
          </p:cNvSpPr>
          <p:nvPr>
            <p:ph type="sldNum" sz="quarter" idx="10"/>
          </p:nvPr>
        </p:nvSpPr>
        <p:spPr/>
        <p:txBody>
          <a:bodyPr/>
          <a:lstStyle/>
          <a:p>
            <a:fld id="{AD225A19-D4D7-429B-9ECE-AB7E99893621}" type="slidenum">
              <a:rPr lang="en-US" smtClean="0"/>
              <a:t>42</a:t>
            </a:fld>
            <a:endParaRPr lang="en-US"/>
          </a:p>
        </p:txBody>
      </p:sp>
      <p:sp>
        <p:nvSpPr>
          <p:cNvPr id="5" name="Footer Placeholder 4"/>
          <p:cNvSpPr>
            <a:spLocks noGrp="1"/>
          </p:cNvSpPr>
          <p:nvPr>
            <p:ph type="ftr" sz="quarter" idx="11"/>
          </p:nvPr>
        </p:nvSpPr>
        <p:spPr/>
        <p:txBody>
          <a:bodyPr/>
          <a:lstStyle/>
          <a:p>
            <a:r>
              <a:rPr lang="en-US" smtClean="0"/>
              <a:t>NCASCD Annual Conference                    February 7, 2013    http://hpscandi.weebly.com/</a:t>
            </a:r>
            <a:endParaRPr lang="en-US"/>
          </a:p>
        </p:txBody>
      </p:sp>
      <p:sp>
        <p:nvSpPr>
          <p:cNvPr id="6" name="Header Placeholder 5"/>
          <p:cNvSpPr>
            <a:spLocks noGrp="1"/>
          </p:cNvSpPr>
          <p:nvPr>
            <p:ph type="hdr" sz="quarter" idx="12"/>
          </p:nvPr>
        </p:nvSpPr>
        <p:spPr/>
        <p:txBody>
          <a:bodyPr/>
          <a:lstStyle/>
          <a:p>
            <a:r>
              <a:rPr lang="en-US" smtClean="0"/>
              <a:t>Hickory Public Schools                                       Curriculum and Instruction</a:t>
            </a:r>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28357871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BS Non-evaluative </a:t>
            </a:r>
            <a:r>
              <a:rPr lang="en-US" dirty="0" smtClean="0"/>
              <a:t>means it gives feedback on areas of improvement or highlights</a:t>
            </a:r>
            <a:r>
              <a:rPr lang="en-US" baseline="0" dirty="0" smtClean="0"/>
              <a:t> teacher success</a:t>
            </a:r>
            <a:r>
              <a:rPr lang="en-US" dirty="0" smtClean="0"/>
              <a:t>,</a:t>
            </a:r>
            <a:r>
              <a:rPr lang="en-US" baseline="0" dirty="0" smtClean="0"/>
              <a:t> but does not go in North Carolina Educator Evaluation System.</a:t>
            </a:r>
          </a:p>
          <a:p>
            <a:r>
              <a:rPr lang="en-US" dirty="0" smtClean="0"/>
              <a:t>Formative in that it</a:t>
            </a:r>
            <a:r>
              <a:rPr lang="en-US" baseline="0" dirty="0" smtClean="0"/>
              <a:t> gives principals and district personnel guidance in the types of support needed.  Do we need Professional Development on classroom management?  AOL?  Data drives what we provide.</a:t>
            </a:r>
          </a:p>
          <a:p>
            <a:r>
              <a:rPr lang="en-US" baseline="0" dirty="0" smtClean="0"/>
              <a:t>Informative in that it helps principals and district personnel discuss teaching and learning and what is most effective and feedback to individual teachers.</a:t>
            </a:r>
            <a:endParaRPr lang="en-US" dirty="0"/>
          </a:p>
        </p:txBody>
      </p:sp>
      <p:sp>
        <p:nvSpPr>
          <p:cNvPr id="4" name="Slide Number Placeholder 3"/>
          <p:cNvSpPr>
            <a:spLocks noGrp="1"/>
          </p:cNvSpPr>
          <p:nvPr>
            <p:ph type="sldNum" sz="quarter" idx="10"/>
          </p:nvPr>
        </p:nvSpPr>
        <p:spPr/>
        <p:txBody>
          <a:bodyPr/>
          <a:lstStyle/>
          <a:p>
            <a:fld id="{AD225A19-D4D7-429B-9ECE-AB7E99893621}" type="slidenum">
              <a:rPr lang="en-US" smtClean="0"/>
              <a:t>43</a:t>
            </a:fld>
            <a:endParaRPr lang="en-US"/>
          </a:p>
        </p:txBody>
      </p:sp>
      <p:sp>
        <p:nvSpPr>
          <p:cNvPr id="5" name="Footer Placeholder 4"/>
          <p:cNvSpPr>
            <a:spLocks noGrp="1"/>
          </p:cNvSpPr>
          <p:nvPr>
            <p:ph type="ftr" sz="quarter" idx="11"/>
          </p:nvPr>
        </p:nvSpPr>
        <p:spPr/>
        <p:txBody>
          <a:bodyPr/>
          <a:lstStyle/>
          <a:p>
            <a:r>
              <a:rPr lang="en-US" smtClean="0"/>
              <a:t>NCASCD Annual Conference                    February 7, 2013    http://hpscandi.weebly.com/</a:t>
            </a:r>
            <a:endParaRPr lang="en-US"/>
          </a:p>
        </p:txBody>
      </p:sp>
      <p:sp>
        <p:nvSpPr>
          <p:cNvPr id="6" name="Header Placeholder 5"/>
          <p:cNvSpPr>
            <a:spLocks noGrp="1"/>
          </p:cNvSpPr>
          <p:nvPr>
            <p:ph type="hdr" sz="quarter" idx="12"/>
          </p:nvPr>
        </p:nvSpPr>
        <p:spPr/>
        <p:txBody>
          <a:bodyPr/>
          <a:lstStyle/>
          <a:p>
            <a:r>
              <a:rPr lang="en-US" smtClean="0"/>
              <a:t>Hickory Public Schools                                       Curriculum and Instruction</a:t>
            </a:r>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6154512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Collaborate with instructional leaders and provide</a:t>
            </a:r>
            <a:r>
              <a:rPr lang="en-US" baseline="0" dirty="0" smtClean="0"/>
              <a:t> assistance to teachers to continue to improve student achievement.  With all the data we have received and all the changes in education, what is it that we value and expect?  RBT in place, AOL, </a:t>
            </a:r>
            <a:r>
              <a:rPr lang="en-US" baseline="0" dirty="0" err="1" smtClean="0"/>
              <a:t>Marzano’s</a:t>
            </a:r>
            <a:r>
              <a:rPr lang="en-US" baseline="0" dirty="0" smtClean="0"/>
              <a:t> strategies, is the learning target visible and aligned with the curriculum?  Do we see evidence of CKH?  </a:t>
            </a:r>
          </a:p>
          <a:p>
            <a:r>
              <a:rPr lang="en-US" baseline="0" dirty="0" smtClean="0"/>
              <a:t>After we articulated our vision, we met with Principals and </a:t>
            </a:r>
            <a:r>
              <a:rPr lang="en-US" baseline="0" dirty="0" err="1" smtClean="0"/>
              <a:t>analyed</a:t>
            </a:r>
            <a:r>
              <a:rPr lang="en-US" baseline="0" dirty="0" smtClean="0"/>
              <a:t> walkthrough data after we analyzed how the walkthrough data reflects each school’s success in aligning with district expectations.  Who is implementing </a:t>
            </a:r>
            <a:r>
              <a:rPr lang="en-US" baseline="0" dirty="0" err="1" smtClean="0"/>
              <a:t>effectivelly</a:t>
            </a:r>
            <a:r>
              <a:rPr lang="en-US" baseline="0" dirty="0" smtClean="0"/>
              <a:t>?  What can we do support better alignment to our literacy plan?  How can we support the shift in common core in math classrooms?  How can we leverage PLCs to improve student achievement using this walkthrough data?</a:t>
            </a:r>
            <a:endParaRPr lang="en-US" dirty="0"/>
          </a:p>
        </p:txBody>
      </p:sp>
      <p:sp>
        <p:nvSpPr>
          <p:cNvPr id="4" name="Slide Number Placeholder 3"/>
          <p:cNvSpPr>
            <a:spLocks noGrp="1"/>
          </p:cNvSpPr>
          <p:nvPr>
            <p:ph type="sldNum" sz="quarter" idx="10"/>
          </p:nvPr>
        </p:nvSpPr>
        <p:spPr/>
        <p:txBody>
          <a:bodyPr/>
          <a:lstStyle/>
          <a:p>
            <a:fld id="{AD225A19-D4D7-429B-9ECE-AB7E99893621}" type="slidenum">
              <a:rPr lang="en-US" smtClean="0"/>
              <a:t>44</a:t>
            </a:fld>
            <a:endParaRPr lang="en-US"/>
          </a:p>
        </p:txBody>
      </p:sp>
      <p:sp>
        <p:nvSpPr>
          <p:cNvPr id="5" name="Footer Placeholder 4"/>
          <p:cNvSpPr>
            <a:spLocks noGrp="1"/>
          </p:cNvSpPr>
          <p:nvPr>
            <p:ph type="ftr" sz="quarter" idx="11"/>
          </p:nvPr>
        </p:nvSpPr>
        <p:spPr/>
        <p:txBody>
          <a:bodyPr/>
          <a:lstStyle/>
          <a:p>
            <a:r>
              <a:rPr lang="en-US" smtClean="0"/>
              <a:t>NCASCD Annual Conference                    February 7, 2013    http://hpscandi.weebly.com/</a:t>
            </a:r>
            <a:endParaRPr lang="en-US"/>
          </a:p>
        </p:txBody>
      </p:sp>
      <p:sp>
        <p:nvSpPr>
          <p:cNvPr id="6" name="Header Placeholder 5"/>
          <p:cNvSpPr>
            <a:spLocks noGrp="1"/>
          </p:cNvSpPr>
          <p:nvPr>
            <p:ph type="hdr" sz="quarter" idx="12"/>
          </p:nvPr>
        </p:nvSpPr>
        <p:spPr/>
        <p:txBody>
          <a:bodyPr/>
          <a:lstStyle/>
          <a:p>
            <a:r>
              <a:rPr lang="en-US" smtClean="0"/>
              <a:t>Hickory Public Schools                                       Curriculum and Instruction</a:t>
            </a:r>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5984931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form is not completely different from</a:t>
            </a:r>
            <a:r>
              <a:rPr lang="en-US" baseline="0" dirty="0" smtClean="0"/>
              <a:t> the original form.  The pieces that worked well are still there.  (</a:t>
            </a:r>
            <a:r>
              <a:rPr lang="en-US" baseline="0" dirty="0" err="1" smtClean="0"/>
              <a:t>Marzano</a:t>
            </a:r>
            <a:r>
              <a:rPr lang="en-US" baseline="0" dirty="0" smtClean="0"/>
              <a:t> and levels of thinking)  Evolved to also include our instructional/relational frameworks.</a:t>
            </a:r>
          </a:p>
          <a:p>
            <a:r>
              <a:rPr lang="en-US" baseline="0" dirty="0" smtClean="0"/>
              <a:t>Key component here is we all work from same form.  So for purposes of debriefing, we begin to build a common understanding and language around instructional expectations.  We can record paper pencil or we have the ability to enter data into our </a:t>
            </a:r>
            <a:r>
              <a:rPr lang="en-US" baseline="0" dirty="0" err="1" smtClean="0"/>
              <a:t>ipads</a:t>
            </a:r>
            <a:r>
              <a:rPr lang="en-US" baseline="0" dirty="0" smtClean="0"/>
              <a:t>.  Some principals use this time to count toward their weekly walkthrough goals.  Other principals use this information to determine next steps for specific teachers. </a:t>
            </a:r>
            <a:endParaRPr lang="en-US" dirty="0"/>
          </a:p>
        </p:txBody>
      </p:sp>
      <p:sp>
        <p:nvSpPr>
          <p:cNvPr id="4" name="Slide Number Placeholder 3"/>
          <p:cNvSpPr>
            <a:spLocks noGrp="1"/>
          </p:cNvSpPr>
          <p:nvPr>
            <p:ph type="sldNum" sz="quarter" idx="10"/>
          </p:nvPr>
        </p:nvSpPr>
        <p:spPr/>
        <p:txBody>
          <a:bodyPr/>
          <a:lstStyle/>
          <a:p>
            <a:fld id="{AD225A19-D4D7-429B-9ECE-AB7E99893621}" type="slidenum">
              <a:rPr lang="en-US" smtClean="0"/>
              <a:t>45</a:t>
            </a:fld>
            <a:endParaRPr lang="en-US"/>
          </a:p>
        </p:txBody>
      </p:sp>
      <p:sp>
        <p:nvSpPr>
          <p:cNvPr id="5" name="Footer Placeholder 4"/>
          <p:cNvSpPr>
            <a:spLocks noGrp="1"/>
          </p:cNvSpPr>
          <p:nvPr>
            <p:ph type="ftr" sz="quarter" idx="11"/>
          </p:nvPr>
        </p:nvSpPr>
        <p:spPr/>
        <p:txBody>
          <a:bodyPr/>
          <a:lstStyle/>
          <a:p>
            <a:r>
              <a:rPr lang="en-US" smtClean="0"/>
              <a:t>NCASCD Annual Conference                    February 7, 2013    http://hpscandi.weebly.com/</a:t>
            </a:r>
            <a:endParaRPr lang="en-US"/>
          </a:p>
        </p:txBody>
      </p:sp>
      <p:sp>
        <p:nvSpPr>
          <p:cNvPr id="6" name="Header Placeholder 5"/>
          <p:cNvSpPr>
            <a:spLocks noGrp="1"/>
          </p:cNvSpPr>
          <p:nvPr>
            <p:ph type="hdr" sz="quarter" idx="12"/>
          </p:nvPr>
        </p:nvSpPr>
        <p:spPr/>
        <p:txBody>
          <a:bodyPr/>
          <a:lstStyle/>
          <a:p>
            <a:r>
              <a:rPr lang="en-US" smtClean="0"/>
              <a:t>Hickory Public Schools                                       Curriculum and Instruction</a:t>
            </a:r>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28357871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completing walkthrough</a:t>
            </a:r>
            <a:r>
              <a:rPr lang="en-US" baseline="0" dirty="0" smtClean="0"/>
              <a:t>s and debriefing with our team, we can see if there are needs for beginning teachers (for example) this lets us know what type of professional development to provide.  So it helps us to differentiate our professional </a:t>
            </a:r>
            <a:r>
              <a:rPr lang="en-US" baseline="0" dirty="0" err="1" smtClean="0"/>
              <a:t>offerrings.We</a:t>
            </a:r>
            <a:r>
              <a:rPr lang="en-US" baseline="0" dirty="0" smtClean="0"/>
              <a:t> have a principals who is offering a refresher session on AOL.  Our department responded to that need by providing the PD.  The principals required the teachers who need it to attend, but opens it up for others who may want to attend.</a:t>
            </a:r>
          </a:p>
          <a:p>
            <a:r>
              <a:rPr lang="en-US" baseline="0" dirty="0" smtClean="0"/>
              <a:t>Principals have increased their understanding of effective teaching and learning as a result of the collaboration with principals from other schools and district personnel.  This is helping us address the shifts required in new standards.  We are advocating for more student active participation.  When you have the chance to step out of your own school and observe another set of classrooms, you can grow your own skills and strategies.  </a:t>
            </a:r>
          </a:p>
          <a:p>
            <a:r>
              <a:rPr lang="en-US" baseline="0" dirty="0" smtClean="0"/>
              <a:t>We have found that the conversations also lead to other types of collaboration.  (example dress code and hallway management)</a:t>
            </a:r>
          </a:p>
          <a:p>
            <a:r>
              <a:rPr lang="en-US" baseline="0" dirty="0" smtClean="0"/>
              <a:t>We also have more continuity and inter-rater reliability because we are discussing instruction in context with real life examples.</a:t>
            </a:r>
            <a:endParaRPr lang="en-US" dirty="0"/>
          </a:p>
        </p:txBody>
      </p:sp>
      <p:sp>
        <p:nvSpPr>
          <p:cNvPr id="4" name="Slide Number Placeholder 3"/>
          <p:cNvSpPr>
            <a:spLocks noGrp="1"/>
          </p:cNvSpPr>
          <p:nvPr>
            <p:ph type="sldNum" sz="quarter" idx="10"/>
          </p:nvPr>
        </p:nvSpPr>
        <p:spPr/>
        <p:txBody>
          <a:bodyPr/>
          <a:lstStyle/>
          <a:p>
            <a:fld id="{AD225A19-D4D7-429B-9ECE-AB7E99893621}" type="slidenum">
              <a:rPr lang="en-US" smtClean="0"/>
              <a:t>46</a:t>
            </a:fld>
            <a:endParaRPr lang="en-US"/>
          </a:p>
        </p:txBody>
      </p:sp>
      <p:sp>
        <p:nvSpPr>
          <p:cNvPr id="5" name="Footer Placeholder 4"/>
          <p:cNvSpPr>
            <a:spLocks noGrp="1"/>
          </p:cNvSpPr>
          <p:nvPr>
            <p:ph type="ftr" sz="quarter" idx="11"/>
          </p:nvPr>
        </p:nvSpPr>
        <p:spPr/>
        <p:txBody>
          <a:bodyPr/>
          <a:lstStyle/>
          <a:p>
            <a:r>
              <a:rPr lang="en-US" smtClean="0"/>
              <a:t>NCASCD Annual Conference                    February 7, 2013    http://hpscandi.weebly.com/</a:t>
            </a:r>
            <a:endParaRPr lang="en-US"/>
          </a:p>
        </p:txBody>
      </p:sp>
      <p:sp>
        <p:nvSpPr>
          <p:cNvPr id="6" name="Header Placeholder 5"/>
          <p:cNvSpPr>
            <a:spLocks noGrp="1"/>
          </p:cNvSpPr>
          <p:nvPr>
            <p:ph type="hdr" sz="quarter" idx="12"/>
          </p:nvPr>
        </p:nvSpPr>
        <p:spPr/>
        <p:txBody>
          <a:bodyPr/>
          <a:lstStyle/>
          <a:p>
            <a:r>
              <a:rPr lang="en-US" smtClean="0"/>
              <a:t>Hickory Public Schools                                       Curriculum and Instruction</a:t>
            </a:r>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37388210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completing walkthrough</a:t>
            </a:r>
            <a:r>
              <a:rPr lang="en-US" baseline="0" dirty="0" smtClean="0"/>
              <a:t>s and debriefing with our team, we can see if there are needs for beginning teachers (for example) this lets us know what type of professional development to provide.  So it helps us to differentiate our professional </a:t>
            </a:r>
            <a:r>
              <a:rPr lang="en-US" baseline="0" dirty="0" err="1" smtClean="0"/>
              <a:t>offerrings.We</a:t>
            </a:r>
            <a:r>
              <a:rPr lang="en-US" baseline="0" dirty="0" smtClean="0"/>
              <a:t> have a principals who is offering a refresher session on AOL.  Our department responded to that need by providing the PD.  The principals required the teachers who need it to attend, but opens it up for others who may want to attend.</a:t>
            </a:r>
          </a:p>
          <a:p>
            <a:r>
              <a:rPr lang="en-US" baseline="0" dirty="0" smtClean="0"/>
              <a:t>Principals have increased their understanding of effective teaching and learning as a result of the collaboration with principals from other schools and district personnel.  This is helping us address the shifts required in new standards.  We are advocating for more student active participation.  When you have the chance to step out of your own school and observe another set of classrooms, you can grow your own skills and strategies.  </a:t>
            </a:r>
          </a:p>
          <a:p>
            <a:r>
              <a:rPr lang="en-US" baseline="0" dirty="0" smtClean="0"/>
              <a:t>We have found that the conversations also lead to other types of collaboration.  (example dress code and hallway management)</a:t>
            </a:r>
          </a:p>
          <a:p>
            <a:r>
              <a:rPr lang="en-US" baseline="0" dirty="0" smtClean="0"/>
              <a:t>We also have more continuity and inter-rater reliability because we are discussing instruction in context with real life examples.</a:t>
            </a:r>
            <a:endParaRPr lang="en-US" dirty="0"/>
          </a:p>
        </p:txBody>
      </p:sp>
      <p:sp>
        <p:nvSpPr>
          <p:cNvPr id="4" name="Slide Number Placeholder 3"/>
          <p:cNvSpPr>
            <a:spLocks noGrp="1"/>
          </p:cNvSpPr>
          <p:nvPr>
            <p:ph type="sldNum" sz="quarter" idx="10"/>
          </p:nvPr>
        </p:nvSpPr>
        <p:spPr/>
        <p:txBody>
          <a:bodyPr/>
          <a:lstStyle/>
          <a:p>
            <a:fld id="{AD225A19-D4D7-429B-9ECE-AB7E99893621}" type="slidenum">
              <a:rPr lang="en-US" smtClean="0"/>
              <a:t>47</a:t>
            </a:fld>
            <a:endParaRPr lang="en-US"/>
          </a:p>
        </p:txBody>
      </p:sp>
      <p:sp>
        <p:nvSpPr>
          <p:cNvPr id="5" name="Footer Placeholder 4"/>
          <p:cNvSpPr>
            <a:spLocks noGrp="1"/>
          </p:cNvSpPr>
          <p:nvPr>
            <p:ph type="ftr" sz="quarter" idx="11"/>
          </p:nvPr>
        </p:nvSpPr>
        <p:spPr/>
        <p:txBody>
          <a:bodyPr/>
          <a:lstStyle/>
          <a:p>
            <a:r>
              <a:rPr lang="en-US" smtClean="0"/>
              <a:t>NCASCD Annual Conference                    February 7, 2013    http://hpscandi.weebly.com/</a:t>
            </a:r>
            <a:endParaRPr lang="en-US"/>
          </a:p>
        </p:txBody>
      </p:sp>
      <p:sp>
        <p:nvSpPr>
          <p:cNvPr id="6" name="Header Placeholder 5"/>
          <p:cNvSpPr>
            <a:spLocks noGrp="1"/>
          </p:cNvSpPr>
          <p:nvPr>
            <p:ph type="hdr" sz="quarter" idx="12"/>
          </p:nvPr>
        </p:nvSpPr>
        <p:spPr/>
        <p:txBody>
          <a:bodyPr/>
          <a:lstStyle/>
          <a:p>
            <a:r>
              <a:rPr lang="en-US" smtClean="0"/>
              <a:t>Hickory Public Schools                                       Curriculum and Instruction</a:t>
            </a:r>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3738821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takes</a:t>
            </a:r>
            <a:r>
              <a:rPr lang="en-US" baseline="0" dirty="0" smtClean="0"/>
              <a:t> a team and collaboration.  Our PLC and collaborative culture.  </a:t>
            </a:r>
            <a:endParaRPr lang="en-US" dirty="0"/>
          </a:p>
        </p:txBody>
      </p:sp>
      <p:sp>
        <p:nvSpPr>
          <p:cNvPr id="4" name="Slide Number Placeholder 3"/>
          <p:cNvSpPr>
            <a:spLocks noGrp="1"/>
          </p:cNvSpPr>
          <p:nvPr>
            <p:ph type="sldNum" sz="quarter" idx="10"/>
          </p:nvPr>
        </p:nvSpPr>
        <p:spPr/>
        <p:txBody>
          <a:bodyPr/>
          <a:lstStyle/>
          <a:p>
            <a:fld id="{AD225A19-D4D7-429B-9ECE-AB7E99893621}" type="slidenum">
              <a:rPr lang="en-US" smtClean="0"/>
              <a:t>48</a:t>
            </a:fld>
            <a:endParaRPr lang="en-US"/>
          </a:p>
        </p:txBody>
      </p:sp>
      <p:sp>
        <p:nvSpPr>
          <p:cNvPr id="5" name="Footer Placeholder 4"/>
          <p:cNvSpPr>
            <a:spLocks noGrp="1"/>
          </p:cNvSpPr>
          <p:nvPr>
            <p:ph type="ftr" sz="quarter" idx="11"/>
          </p:nvPr>
        </p:nvSpPr>
        <p:spPr/>
        <p:txBody>
          <a:bodyPr/>
          <a:lstStyle/>
          <a:p>
            <a:r>
              <a:rPr lang="en-US" smtClean="0"/>
              <a:t>NCASCD Annual Conference                    February 7, 2013    http://hpscandi.weebly.com/</a:t>
            </a:r>
            <a:endParaRPr lang="en-US"/>
          </a:p>
        </p:txBody>
      </p:sp>
      <p:sp>
        <p:nvSpPr>
          <p:cNvPr id="6" name="Header Placeholder 5"/>
          <p:cNvSpPr>
            <a:spLocks noGrp="1"/>
          </p:cNvSpPr>
          <p:nvPr>
            <p:ph type="hdr" sz="quarter" idx="12"/>
          </p:nvPr>
        </p:nvSpPr>
        <p:spPr/>
        <p:txBody>
          <a:bodyPr/>
          <a:lstStyle/>
          <a:p>
            <a:r>
              <a:rPr lang="en-US" smtClean="0"/>
              <a:t>Hickory Public Schools                                       Curriculum and Instruction</a:t>
            </a:r>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12803443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49</a:t>
            </a:fld>
            <a:endParaRPr lang="en-US"/>
          </a:p>
        </p:txBody>
      </p:sp>
    </p:spTree>
    <p:extLst>
      <p:ext uri="{BB962C8B-B14F-4D97-AF65-F5344CB8AC3E}">
        <p14:creationId xmlns:p14="http://schemas.microsoft.com/office/powerpoint/2010/main" val="209170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5</a:t>
            </a:fld>
            <a:endParaRPr lang="en-US"/>
          </a:p>
        </p:txBody>
      </p:sp>
    </p:spTree>
    <p:extLst>
      <p:ext uri="{BB962C8B-B14F-4D97-AF65-F5344CB8AC3E}">
        <p14:creationId xmlns:p14="http://schemas.microsoft.com/office/powerpoint/2010/main" val="35964773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50</a:t>
            </a:fld>
            <a:endParaRPr lang="en-US"/>
          </a:p>
        </p:txBody>
      </p:sp>
    </p:spTree>
    <p:extLst>
      <p:ext uri="{BB962C8B-B14F-4D97-AF65-F5344CB8AC3E}">
        <p14:creationId xmlns:p14="http://schemas.microsoft.com/office/powerpoint/2010/main" val="71017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6</a:t>
            </a:fld>
            <a:endParaRPr lang="en-US"/>
          </a:p>
        </p:txBody>
      </p:sp>
    </p:spTree>
    <p:extLst>
      <p:ext uri="{BB962C8B-B14F-4D97-AF65-F5344CB8AC3E}">
        <p14:creationId xmlns:p14="http://schemas.microsoft.com/office/powerpoint/2010/main" val="123077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7</a:t>
            </a:fld>
            <a:endParaRPr lang="en-US"/>
          </a:p>
        </p:txBody>
      </p:sp>
    </p:spTree>
    <p:extLst>
      <p:ext uri="{BB962C8B-B14F-4D97-AF65-F5344CB8AC3E}">
        <p14:creationId xmlns:p14="http://schemas.microsoft.com/office/powerpoint/2010/main" val="86713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8</a:t>
            </a:fld>
            <a:endParaRPr lang="en-US"/>
          </a:p>
        </p:txBody>
      </p:sp>
    </p:spTree>
    <p:extLst>
      <p:ext uri="{BB962C8B-B14F-4D97-AF65-F5344CB8AC3E}">
        <p14:creationId xmlns:p14="http://schemas.microsoft.com/office/powerpoint/2010/main" val="184498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Hickory Public Schools                                       Curriculum and Instruction</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NCASCD Annual Conference                    February 7, 2013    http://hpscandi.weebly.com/</a:t>
            </a:r>
            <a:endParaRPr lang="en-US"/>
          </a:p>
        </p:txBody>
      </p:sp>
      <p:sp>
        <p:nvSpPr>
          <p:cNvPr id="7" name="Slide Number Placeholder 6"/>
          <p:cNvSpPr>
            <a:spLocks noGrp="1"/>
          </p:cNvSpPr>
          <p:nvPr>
            <p:ph type="sldNum" sz="quarter" idx="13"/>
          </p:nvPr>
        </p:nvSpPr>
        <p:spPr/>
        <p:txBody>
          <a:bodyPr/>
          <a:lstStyle/>
          <a:p>
            <a:fld id="{AD225A19-D4D7-429B-9ECE-AB7E99893621}" type="slidenum">
              <a:rPr lang="en-US" smtClean="0"/>
              <a:t>9</a:t>
            </a:fld>
            <a:endParaRPr lang="en-US"/>
          </a:p>
        </p:txBody>
      </p:sp>
    </p:spTree>
    <p:extLst>
      <p:ext uri="{BB962C8B-B14F-4D97-AF65-F5344CB8AC3E}">
        <p14:creationId xmlns:p14="http://schemas.microsoft.com/office/powerpoint/2010/main" val="551336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2057400" y="6400800"/>
            <a:ext cx="5029200" cy="365125"/>
          </a:xfrm>
        </p:spPr>
        <p:txBody>
          <a:bodyPr/>
          <a:lstStyle/>
          <a:p>
            <a:r>
              <a:rPr lang="en-US" dirty="0" smtClean="0"/>
              <a:t>NCASCD Annual Conference - February 7, 2013|http://hpscandi.weebly.com/</a:t>
            </a:r>
            <a:endParaRPr lang="en-US" dirty="0"/>
          </a:p>
        </p:txBody>
      </p:sp>
    </p:spTree>
    <p:extLst>
      <p:ext uri="{BB962C8B-B14F-4D97-AF65-F5344CB8AC3E}">
        <p14:creationId xmlns:p14="http://schemas.microsoft.com/office/powerpoint/2010/main" val="305484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990600" y="6324600"/>
            <a:ext cx="7010400" cy="365125"/>
          </a:xfrm>
        </p:spPr>
        <p:txBody>
          <a:bodyPr/>
          <a:lstStyle/>
          <a:p>
            <a:r>
              <a:rPr lang="en-US" dirty="0" smtClean="0">
                <a:latin typeface="Times New Roman" pitchFamily="18" charset="0"/>
                <a:cs typeface="Times New Roman" pitchFamily="18" charset="0"/>
              </a:rPr>
              <a:t>NCASCD Annual Conference - February 7, 2013    |     http://hpscandi.weebly.com/</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74235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NCASCD Annual Conference - February 7, 2013|http://hpscandi.weebly.com/</a:t>
            </a:r>
            <a:endParaRPr lang="en-US"/>
          </a:p>
        </p:txBody>
      </p:sp>
      <p:sp>
        <p:nvSpPr>
          <p:cNvPr id="6" name="Slide Number Placeholder 5"/>
          <p:cNvSpPr>
            <a:spLocks noGrp="1"/>
          </p:cNvSpPr>
          <p:nvPr>
            <p:ph type="sldNum" sz="quarter" idx="12"/>
          </p:nvPr>
        </p:nvSpPr>
        <p:spPr/>
        <p:txBody>
          <a:bodyPr/>
          <a:lstStyle/>
          <a:p>
            <a:fld id="{7223C52C-6B8D-46D5-AA9D-DE05175610F1}" type="slidenum">
              <a:rPr lang="en-US" smtClean="0"/>
              <a:t>‹#›</a:t>
            </a:fld>
            <a:endParaRPr lang="en-US"/>
          </a:p>
        </p:txBody>
      </p:sp>
    </p:spTree>
    <p:extLst>
      <p:ext uri="{BB962C8B-B14F-4D97-AF65-F5344CB8AC3E}">
        <p14:creationId xmlns:p14="http://schemas.microsoft.com/office/powerpoint/2010/main" val="219810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NCASCD Annual Conference - February 7, 2013|http://hpscandi.weebly.com/</a:t>
            </a:r>
            <a:endParaRPr lang="en-US"/>
          </a:p>
        </p:txBody>
      </p:sp>
      <p:sp>
        <p:nvSpPr>
          <p:cNvPr id="6" name="Slide Number Placeholder 5"/>
          <p:cNvSpPr>
            <a:spLocks noGrp="1"/>
          </p:cNvSpPr>
          <p:nvPr>
            <p:ph type="sldNum" sz="quarter" idx="12"/>
          </p:nvPr>
        </p:nvSpPr>
        <p:spPr/>
        <p:txBody>
          <a:bodyPr/>
          <a:lstStyle/>
          <a:p>
            <a:fld id="{7223C52C-6B8D-46D5-AA9D-DE05175610F1}" type="slidenum">
              <a:rPr lang="en-US" smtClean="0"/>
              <a:t>‹#›</a:t>
            </a:fld>
            <a:endParaRPr lang="en-US"/>
          </a:p>
        </p:txBody>
      </p:sp>
    </p:spTree>
    <p:extLst>
      <p:ext uri="{BB962C8B-B14F-4D97-AF65-F5344CB8AC3E}">
        <p14:creationId xmlns:p14="http://schemas.microsoft.com/office/powerpoint/2010/main" val="176641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NCASCD Annual Conference - February 7, 2013|http://hpscandi.weebly.com/</a:t>
            </a:r>
            <a:endParaRPr lang="en-US"/>
          </a:p>
        </p:txBody>
      </p:sp>
      <p:sp>
        <p:nvSpPr>
          <p:cNvPr id="6" name="Slide Number Placeholder 5"/>
          <p:cNvSpPr>
            <a:spLocks noGrp="1"/>
          </p:cNvSpPr>
          <p:nvPr>
            <p:ph type="sldNum" sz="quarter" idx="12"/>
          </p:nvPr>
        </p:nvSpPr>
        <p:spPr/>
        <p:txBody>
          <a:bodyPr/>
          <a:lstStyle/>
          <a:p>
            <a:fld id="{7223C52C-6B8D-46D5-AA9D-DE05175610F1}" type="slidenum">
              <a:rPr lang="en-US" smtClean="0"/>
              <a:t>‹#›</a:t>
            </a:fld>
            <a:endParaRPr lang="en-US"/>
          </a:p>
        </p:txBody>
      </p:sp>
    </p:spTree>
    <p:extLst>
      <p:ext uri="{BB962C8B-B14F-4D97-AF65-F5344CB8AC3E}">
        <p14:creationId xmlns:p14="http://schemas.microsoft.com/office/powerpoint/2010/main" val="391706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NCASCD Annual Conference - February 7, 2013|http://hpscandi.weebly.com/</a:t>
            </a:r>
            <a:endParaRPr lang="en-US"/>
          </a:p>
        </p:txBody>
      </p:sp>
      <p:sp>
        <p:nvSpPr>
          <p:cNvPr id="7" name="Slide Number Placeholder 6"/>
          <p:cNvSpPr>
            <a:spLocks noGrp="1"/>
          </p:cNvSpPr>
          <p:nvPr>
            <p:ph type="sldNum" sz="quarter" idx="12"/>
          </p:nvPr>
        </p:nvSpPr>
        <p:spPr/>
        <p:txBody>
          <a:bodyPr/>
          <a:lstStyle/>
          <a:p>
            <a:fld id="{7223C52C-6B8D-46D5-AA9D-DE05175610F1}" type="slidenum">
              <a:rPr lang="en-US" smtClean="0"/>
              <a:t>‹#›</a:t>
            </a:fld>
            <a:endParaRPr lang="en-US"/>
          </a:p>
        </p:txBody>
      </p:sp>
    </p:spTree>
    <p:extLst>
      <p:ext uri="{BB962C8B-B14F-4D97-AF65-F5344CB8AC3E}">
        <p14:creationId xmlns:p14="http://schemas.microsoft.com/office/powerpoint/2010/main" val="376125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NCASCD Annual Conference - February 7, 2013|http://hpscandi.weebly.com/</a:t>
            </a:r>
            <a:endParaRPr lang="en-US"/>
          </a:p>
        </p:txBody>
      </p:sp>
      <p:sp>
        <p:nvSpPr>
          <p:cNvPr id="9" name="Slide Number Placeholder 8"/>
          <p:cNvSpPr>
            <a:spLocks noGrp="1"/>
          </p:cNvSpPr>
          <p:nvPr>
            <p:ph type="sldNum" sz="quarter" idx="12"/>
          </p:nvPr>
        </p:nvSpPr>
        <p:spPr/>
        <p:txBody>
          <a:bodyPr/>
          <a:lstStyle/>
          <a:p>
            <a:fld id="{7223C52C-6B8D-46D5-AA9D-DE05175610F1}" type="slidenum">
              <a:rPr lang="en-US" smtClean="0"/>
              <a:t>‹#›</a:t>
            </a:fld>
            <a:endParaRPr lang="en-US"/>
          </a:p>
        </p:txBody>
      </p:sp>
    </p:spTree>
    <p:extLst>
      <p:ext uri="{BB962C8B-B14F-4D97-AF65-F5344CB8AC3E}">
        <p14:creationId xmlns:p14="http://schemas.microsoft.com/office/powerpoint/2010/main" val="97241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NCASCD Annual Conference - February 7, 2013|http://hpscandi.weebly.com/</a:t>
            </a:r>
            <a:endParaRPr lang="en-US"/>
          </a:p>
        </p:txBody>
      </p:sp>
      <p:sp>
        <p:nvSpPr>
          <p:cNvPr id="5" name="Slide Number Placeholder 4"/>
          <p:cNvSpPr>
            <a:spLocks noGrp="1"/>
          </p:cNvSpPr>
          <p:nvPr>
            <p:ph type="sldNum" sz="quarter" idx="12"/>
          </p:nvPr>
        </p:nvSpPr>
        <p:spPr/>
        <p:txBody>
          <a:bodyPr/>
          <a:lstStyle/>
          <a:p>
            <a:fld id="{7223C52C-6B8D-46D5-AA9D-DE05175610F1}" type="slidenum">
              <a:rPr lang="en-US" smtClean="0"/>
              <a:t>‹#›</a:t>
            </a:fld>
            <a:endParaRPr lang="en-US"/>
          </a:p>
        </p:txBody>
      </p:sp>
    </p:spTree>
    <p:extLst>
      <p:ext uri="{BB962C8B-B14F-4D97-AF65-F5344CB8AC3E}">
        <p14:creationId xmlns:p14="http://schemas.microsoft.com/office/powerpoint/2010/main" val="137420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066800" y="6324600"/>
            <a:ext cx="7162800" cy="365125"/>
          </a:xfrm>
        </p:spPr>
        <p:txBody>
          <a:bodyPr/>
          <a:lstStyle/>
          <a:p>
            <a:r>
              <a:rPr lang="en-US" dirty="0" smtClean="0">
                <a:latin typeface="Times New Roman" pitchFamily="18" charset="0"/>
                <a:cs typeface="Times New Roman" pitchFamily="18" charset="0"/>
              </a:rPr>
              <a:t>NCASCD Annual Conference - February 7, 2013    |     http://hpscandi.weebly.com/</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0504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NCASCD Annual Conference - February 7, 2013|http://hpscandi.weebly.com/</a:t>
            </a:r>
            <a:endParaRPr lang="en-US"/>
          </a:p>
        </p:txBody>
      </p:sp>
      <p:sp>
        <p:nvSpPr>
          <p:cNvPr id="7" name="Slide Number Placeholder 6"/>
          <p:cNvSpPr>
            <a:spLocks noGrp="1"/>
          </p:cNvSpPr>
          <p:nvPr>
            <p:ph type="sldNum" sz="quarter" idx="12"/>
          </p:nvPr>
        </p:nvSpPr>
        <p:spPr/>
        <p:txBody>
          <a:bodyPr/>
          <a:lstStyle/>
          <a:p>
            <a:fld id="{7223C52C-6B8D-46D5-AA9D-DE05175610F1}" type="slidenum">
              <a:rPr lang="en-US" smtClean="0"/>
              <a:t>‹#›</a:t>
            </a:fld>
            <a:endParaRPr lang="en-US"/>
          </a:p>
        </p:txBody>
      </p:sp>
    </p:spTree>
    <p:extLst>
      <p:ext uri="{BB962C8B-B14F-4D97-AF65-F5344CB8AC3E}">
        <p14:creationId xmlns:p14="http://schemas.microsoft.com/office/powerpoint/2010/main" val="330569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NCASCD Annual Conference - February 7, 2013|http://hpscandi.weebly.com/</a:t>
            </a:r>
            <a:endParaRPr lang="en-US"/>
          </a:p>
        </p:txBody>
      </p:sp>
      <p:sp>
        <p:nvSpPr>
          <p:cNvPr id="7" name="Slide Number Placeholder 6"/>
          <p:cNvSpPr>
            <a:spLocks noGrp="1"/>
          </p:cNvSpPr>
          <p:nvPr>
            <p:ph type="sldNum" sz="quarter" idx="12"/>
          </p:nvPr>
        </p:nvSpPr>
        <p:spPr/>
        <p:txBody>
          <a:bodyPr/>
          <a:lstStyle/>
          <a:p>
            <a:fld id="{7223C52C-6B8D-46D5-AA9D-DE05175610F1}" type="slidenum">
              <a:rPr lang="en-US" smtClean="0"/>
              <a:t>‹#›</a:t>
            </a:fld>
            <a:endParaRPr lang="en-US"/>
          </a:p>
        </p:txBody>
      </p:sp>
    </p:spTree>
    <p:extLst>
      <p:ext uri="{BB962C8B-B14F-4D97-AF65-F5344CB8AC3E}">
        <p14:creationId xmlns:p14="http://schemas.microsoft.com/office/powerpoint/2010/main" val="346671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NCASCD Annual Conference - February 7, 2013|http://hpscandi.weebly.com/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3C52C-6B8D-46D5-AA9D-DE05175610F1}" type="slidenum">
              <a:rPr lang="en-US" smtClean="0"/>
              <a:t>‹#›</a:t>
            </a:fld>
            <a:endParaRPr lang="en-US"/>
          </a:p>
        </p:txBody>
      </p:sp>
    </p:spTree>
    <p:extLst>
      <p:ext uri="{BB962C8B-B14F-4D97-AF65-F5344CB8AC3E}">
        <p14:creationId xmlns:p14="http://schemas.microsoft.com/office/powerpoint/2010/main" val="3356794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youtu.be/ele5uahSIpY"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youtu.be/uxIV2Wa4Vw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youtu.be/Jj9wpDbtEOA"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youtu.be/oSxro0Tnwm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M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514600" y="685800"/>
            <a:ext cx="4114800" cy="5486400"/>
          </a:xfrm>
          <a:prstGeom prst="roundRect">
            <a:avLst>
              <a:gd name="adj" fmla="val 6500"/>
            </a:avLst>
          </a:prstGeom>
          <a:noFill/>
          <a:ln>
            <a:noFill/>
          </a:ln>
        </p:spPr>
      </p:pic>
    </p:spTree>
    <p:extLst>
      <p:ext uri="{BB962C8B-B14F-4D97-AF65-F5344CB8AC3E}">
        <p14:creationId xmlns:p14="http://schemas.microsoft.com/office/powerpoint/2010/main" val="144721061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M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914400" y="685800"/>
            <a:ext cx="7315200" cy="5486400"/>
          </a:xfrm>
          <a:prstGeom prst="roundRect">
            <a:avLst>
              <a:gd name="adj" fmla="val 6500"/>
            </a:avLst>
          </a:prstGeom>
          <a:noFill/>
          <a:ln>
            <a:noFill/>
          </a:ln>
        </p:spPr>
      </p:pic>
    </p:spTree>
    <p:extLst>
      <p:ext uri="{BB962C8B-B14F-4D97-AF65-F5344CB8AC3E}">
        <p14:creationId xmlns:p14="http://schemas.microsoft.com/office/powerpoint/2010/main" val="289839279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M1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914400" y="685800"/>
            <a:ext cx="7315200" cy="5486400"/>
          </a:xfrm>
          <a:prstGeom prst="roundRect">
            <a:avLst>
              <a:gd name="adj" fmla="val 6500"/>
            </a:avLst>
          </a:prstGeom>
          <a:noFill/>
          <a:ln>
            <a:noFill/>
          </a:ln>
        </p:spPr>
      </p:pic>
    </p:spTree>
    <p:extLst>
      <p:ext uri="{BB962C8B-B14F-4D97-AF65-F5344CB8AC3E}">
        <p14:creationId xmlns:p14="http://schemas.microsoft.com/office/powerpoint/2010/main" val="125178700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L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514600" y="685800"/>
            <a:ext cx="4114800" cy="5486400"/>
          </a:xfrm>
          <a:prstGeom prst="roundRect">
            <a:avLst>
              <a:gd name="adj" fmla="val 6500"/>
            </a:avLst>
          </a:prstGeom>
          <a:noFill/>
          <a:ln>
            <a:noFill/>
          </a:ln>
        </p:spPr>
      </p:pic>
    </p:spTree>
    <p:extLst>
      <p:ext uri="{BB962C8B-B14F-4D97-AF65-F5344CB8AC3E}">
        <p14:creationId xmlns:p14="http://schemas.microsoft.com/office/powerpoint/2010/main" val="360143761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L1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514600" y="685800"/>
            <a:ext cx="4114800" cy="5486400"/>
          </a:xfrm>
          <a:prstGeom prst="roundRect">
            <a:avLst>
              <a:gd name="adj" fmla="val 6500"/>
            </a:avLst>
          </a:prstGeom>
          <a:noFill/>
          <a:ln>
            <a:noFill/>
          </a:ln>
        </p:spPr>
      </p:pic>
    </p:spTree>
    <p:extLst>
      <p:ext uri="{BB962C8B-B14F-4D97-AF65-F5344CB8AC3E}">
        <p14:creationId xmlns:p14="http://schemas.microsoft.com/office/powerpoint/2010/main" val="46742202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L1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514600" y="685800"/>
            <a:ext cx="4114800" cy="5486400"/>
          </a:xfrm>
          <a:prstGeom prst="roundRect">
            <a:avLst>
              <a:gd name="adj" fmla="val 6500"/>
            </a:avLst>
          </a:prstGeom>
          <a:noFill/>
          <a:ln>
            <a:noFill/>
          </a:ln>
        </p:spPr>
      </p:pic>
    </p:spTree>
    <p:extLst>
      <p:ext uri="{BB962C8B-B14F-4D97-AF65-F5344CB8AC3E}">
        <p14:creationId xmlns:p14="http://schemas.microsoft.com/office/powerpoint/2010/main" val="230412560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L1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914400" y="685800"/>
            <a:ext cx="7315200" cy="5486400"/>
          </a:xfrm>
          <a:prstGeom prst="roundRect">
            <a:avLst>
              <a:gd name="adj" fmla="val 6500"/>
            </a:avLst>
          </a:prstGeom>
          <a:noFill/>
          <a:ln>
            <a:noFill/>
          </a:ln>
        </p:spPr>
      </p:pic>
    </p:spTree>
    <p:extLst>
      <p:ext uri="{BB962C8B-B14F-4D97-AF65-F5344CB8AC3E}">
        <p14:creationId xmlns:p14="http://schemas.microsoft.com/office/powerpoint/2010/main" val="11342424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L1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914400" y="685800"/>
            <a:ext cx="7315200" cy="5486400"/>
          </a:xfrm>
          <a:prstGeom prst="roundRect">
            <a:avLst>
              <a:gd name="adj" fmla="val 6500"/>
            </a:avLst>
          </a:prstGeom>
          <a:noFill/>
          <a:ln>
            <a:noFill/>
          </a:ln>
        </p:spPr>
      </p:pic>
    </p:spTree>
    <p:extLst>
      <p:ext uri="{BB962C8B-B14F-4D97-AF65-F5344CB8AC3E}">
        <p14:creationId xmlns:p14="http://schemas.microsoft.com/office/powerpoint/2010/main" val="332706345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L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514600" y="685800"/>
            <a:ext cx="4114800" cy="5486400"/>
          </a:xfrm>
          <a:prstGeom prst="roundRect">
            <a:avLst>
              <a:gd name="adj" fmla="val 6500"/>
            </a:avLst>
          </a:prstGeom>
          <a:noFill/>
          <a:ln>
            <a:noFill/>
          </a:ln>
        </p:spPr>
      </p:pic>
    </p:spTree>
    <p:extLst>
      <p:ext uri="{BB962C8B-B14F-4D97-AF65-F5344CB8AC3E}">
        <p14:creationId xmlns:p14="http://schemas.microsoft.com/office/powerpoint/2010/main" val="9727358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L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514600" y="685800"/>
            <a:ext cx="4114800" cy="5486400"/>
          </a:xfrm>
          <a:prstGeom prst="roundRect">
            <a:avLst>
              <a:gd name="adj" fmla="val 6500"/>
            </a:avLst>
          </a:prstGeom>
          <a:noFill/>
          <a:ln>
            <a:noFill/>
          </a:ln>
        </p:spPr>
      </p:pic>
    </p:spTree>
    <p:extLst>
      <p:ext uri="{BB962C8B-B14F-4D97-AF65-F5344CB8AC3E}">
        <p14:creationId xmlns:p14="http://schemas.microsoft.com/office/powerpoint/2010/main" val="228437873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L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914400" y="685800"/>
            <a:ext cx="7315200" cy="5486400"/>
          </a:xfrm>
          <a:prstGeom prst="roundRect">
            <a:avLst>
              <a:gd name="adj" fmla="val 6500"/>
            </a:avLst>
          </a:prstGeom>
          <a:noFill/>
          <a:ln>
            <a:noFill/>
          </a:ln>
        </p:spPr>
      </p:pic>
    </p:spTree>
    <p:extLst>
      <p:ext uri="{BB962C8B-B14F-4D97-AF65-F5344CB8AC3E}">
        <p14:creationId xmlns:p14="http://schemas.microsoft.com/office/powerpoint/2010/main" val="333728277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M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514600" y="685800"/>
            <a:ext cx="4114800" cy="5486400"/>
          </a:xfrm>
          <a:prstGeom prst="roundRect">
            <a:avLst>
              <a:gd name="adj" fmla="val 6500"/>
            </a:avLst>
          </a:prstGeom>
          <a:noFill/>
          <a:ln>
            <a:noFill/>
          </a:ln>
        </p:spPr>
      </p:pic>
    </p:spTree>
    <p:extLst>
      <p:ext uri="{BB962C8B-B14F-4D97-AF65-F5344CB8AC3E}">
        <p14:creationId xmlns:p14="http://schemas.microsoft.com/office/powerpoint/2010/main" val="32059694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M1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914400" y="685800"/>
            <a:ext cx="7315200" cy="5486400"/>
          </a:xfrm>
          <a:prstGeom prst="roundRect">
            <a:avLst>
              <a:gd name="adj" fmla="val 6500"/>
            </a:avLst>
          </a:prstGeom>
          <a:noFill/>
          <a:ln>
            <a:noFill/>
          </a:ln>
        </p:spPr>
      </p:pic>
    </p:spTree>
    <p:extLst>
      <p:ext uri="{BB962C8B-B14F-4D97-AF65-F5344CB8AC3E}">
        <p14:creationId xmlns:p14="http://schemas.microsoft.com/office/powerpoint/2010/main" val="11843691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M1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914400" y="685800"/>
            <a:ext cx="7315200" cy="5486400"/>
          </a:xfrm>
          <a:prstGeom prst="roundRect">
            <a:avLst>
              <a:gd name="adj" fmla="val 6500"/>
            </a:avLst>
          </a:prstGeom>
          <a:noFill/>
          <a:ln>
            <a:noFill/>
          </a:ln>
        </p:spPr>
      </p:pic>
    </p:spTree>
    <p:extLst>
      <p:ext uri="{BB962C8B-B14F-4D97-AF65-F5344CB8AC3E}">
        <p14:creationId xmlns:p14="http://schemas.microsoft.com/office/powerpoint/2010/main" val="35007324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L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514600" y="685800"/>
            <a:ext cx="4114800" cy="5486400"/>
          </a:xfrm>
          <a:prstGeom prst="roundRect">
            <a:avLst>
              <a:gd name="adj" fmla="val 6500"/>
            </a:avLst>
          </a:prstGeom>
          <a:noFill/>
          <a:ln>
            <a:noFill/>
          </a:ln>
        </p:spPr>
      </p:pic>
    </p:spTree>
    <p:extLst>
      <p:ext uri="{BB962C8B-B14F-4D97-AF65-F5344CB8AC3E}">
        <p14:creationId xmlns:p14="http://schemas.microsoft.com/office/powerpoint/2010/main" val="298120183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M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914400" y="685800"/>
            <a:ext cx="7315200" cy="5486400"/>
          </a:xfrm>
          <a:prstGeom prst="roundRect">
            <a:avLst>
              <a:gd name="adj" fmla="val 6500"/>
            </a:avLst>
          </a:prstGeom>
          <a:noFill/>
          <a:ln>
            <a:noFill/>
          </a:ln>
        </p:spPr>
      </p:pic>
    </p:spTree>
    <p:extLst>
      <p:ext uri="{BB962C8B-B14F-4D97-AF65-F5344CB8AC3E}">
        <p14:creationId xmlns:p14="http://schemas.microsoft.com/office/powerpoint/2010/main" val="247690423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M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514600" y="685800"/>
            <a:ext cx="4114800" cy="5486400"/>
          </a:xfrm>
          <a:prstGeom prst="roundRect">
            <a:avLst>
              <a:gd name="adj" fmla="val 6500"/>
            </a:avLst>
          </a:prstGeom>
          <a:noFill/>
          <a:ln>
            <a:noFill/>
          </a:ln>
        </p:spPr>
      </p:pic>
    </p:spTree>
    <p:extLst>
      <p:ext uri="{BB962C8B-B14F-4D97-AF65-F5344CB8AC3E}">
        <p14:creationId xmlns:p14="http://schemas.microsoft.com/office/powerpoint/2010/main" val="110837831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L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514600" y="685800"/>
            <a:ext cx="4114800" cy="5486400"/>
          </a:xfrm>
          <a:prstGeom prst="roundRect">
            <a:avLst>
              <a:gd name="adj" fmla="val 6500"/>
            </a:avLst>
          </a:prstGeom>
          <a:noFill/>
          <a:ln>
            <a:noFill/>
          </a:ln>
        </p:spPr>
      </p:pic>
    </p:spTree>
    <p:extLst>
      <p:ext uri="{BB962C8B-B14F-4D97-AF65-F5344CB8AC3E}">
        <p14:creationId xmlns:p14="http://schemas.microsoft.com/office/powerpoint/2010/main" val="249307746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L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514600" y="685800"/>
            <a:ext cx="4114800" cy="5486400"/>
          </a:xfrm>
          <a:prstGeom prst="roundRect">
            <a:avLst>
              <a:gd name="adj" fmla="val 6500"/>
            </a:avLst>
          </a:prstGeom>
          <a:noFill/>
          <a:ln>
            <a:noFill/>
          </a:ln>
        </p:spPr>
      </p:pic>
    </p:spTree>
    <p:extLst>
      <p:ext uri="{BB962C8B-B14F-4D97-AF65-F5344CB8AC3E}">
        <p14:creationId xmlns:p14="http://schemas.microsoft.com/office/powerpoint/2010/main" val="372809592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L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514600" y="685800"/>
            <a:ext cx="4114800" cy="5486400"/>
          </a:xfrm>
          <a:prstGeom prst="roundRect">
            <a:avLst>
              <a:gd name="adj" fmla="val 6500"/>
            </a:avLst>
          </a:prstGeom>
          <a:noFill/>
          <a:ln>
            <a:noFill/>
          </a:ln>
        </p:spPr>
      </p:pic>
    </p:spTree>
    <p:extLst>
      <p:ext uri="{BB962C8B-B14F-4D97-AF65-F5344CB8AC3E}">
        <p14:creationId xmlns:p14="http://schemas.microsoft.com/office/powerpoint/2010/main" val="13367536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3175"/>
            <a:ext cx="7772400" cy="1470025"/>
          </a:xfrm>
        </p:spPr>
        <p:txBody>
          <a:bodyPr>
            <a:normAutofit fontScale="90000"/>
          </a:bodyPr>
          <a:lstStyle/>
          <a:p>
            <a:pPr marL="0" indent="0"/>
            <a:r>
              <a:rPr lang="en-US" b="1" dirty="0">
                <a:solidFill>
                  <a:schemeClr val="accent1">
                    <a:lumMod val="75000"/>
                  </a:schemeClr>
                </a:solidFill>
                <a:latin typeface="Times New Roman" pitchFamily="18" charset="0"/>
                <a:cs typeface="Times New Roman" pitchFamily="18" charset="0"/>
              </a:rPr>
              <a:t>Leveraging District Leadership for Instructional Shifts:</a:t>
            </a:r>
            <a:br>
              <a:rPr lang="en-US" b="1" dirty="0">
                <a:solidFill>
                  <a:schemeClr val="accent1">
                    <a:lumMod val="75000"/>
                  </a:schemeClr>
                </a:solidFill>
                <a:latin typeface="Times New Roman" pitchFamily="18" charset="0"/>
                <a:cs typeface="Times New Roman" pitchFamily="18" charset="0"/>
              </a:rPr>
            </a:br>
            <a:r>
              <a:rPr lang="en-US" b="1" dirty="0">
                <a:solidFill>
                  <a:schemeClr val="accent1">
                    <a:lumMod val="75000"/>
                  </a:schemeClr>
                </a:solidFill>
                <a:latin typeface="Times New Roman" pitchFamily="18" charset="0"/>
                <a:cs typeface="Times New Roman" pitchFamily="18" charset="0"/>
              </a:rPr>
              <a:t>  Collaborative </a:t>
            </a:r>
            <a:r>
              <a:rPr lang="en-US" b="1" dirty="0" smtClean="0">
                <a:solidFill>
                  <a:schemeClr val="accent1">
                    <a:lumMod val="75000"/>
                  </a:schemeClr>
                </a:solidFill>
                <a:latin typeface="Times New Roman" pitchFamily="18" charset="0"/>
                <a:cs typeface="Times New Roman" pitchFamily="18" charset="0"/>
              </a:rPr>
              <a:t>Walkthroughs</a:t>
            </a:r>
            <a:r>
              <a:rPr lang="en-US" b="1" dirty="0">
                <a:solidFill>
                  <a:schemeClr val="accent1">
                    <a:lumMod val="75000"/>
                  </a:schemeClr>
                </a:solidFill>
                <a:latin typeface="Times New Roman" pitchFamily="18" charset="0"/>
                <a:cs typeface="Times New Roman" pitchFamily="18" charset="0"/>
              </a:rPr>
              <a:t/>
            </a:r>
            <a:br>
              <a:rPr lang="en-US" b="1" dirty="0">
                <a:solidFill>
                  <a:schemeClr val="accent1">
                    <a:lumMod val="75000"/>
                  </a:schemeClr>
                </a:solidFill>
                <a:latin typeface="Times New Roman" pitchFamily="18" charset="0"/>
                <a:cs typeface="Times New Roman" pitchFamily="18" charset="0"/>
              </a:rPr>
            </a:br>
            <a:endParaRPr lang="en-US" dirty="0">
              <a:solidFill>
                <a:schemeClr val="accent1">
                  <a:lumMod val="75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1295400" y="3810000"/>
            <a:ext cx="6400800" cy="1752600"/>
          </a:xfrm>
        </p:spPr>
        <p:txBody>
          <a:bodyPr>
            <a:noAutofit/>
          </a:bodyPr>
          <a:lstStyle/>
          <a:p>
            <a:r>
              <a:rPr lang="en-US" sz="2300" dirty="0" smtClean="0">
                <a:solidFill>
                  <a:srgbClr val="3A3A3A"/>
                </a:solidFill>
                <a:latin typeface="Times New Roman" pitchFamily="18" charset="0"/>
                <a:cs typeface="Times New Roman" pitchFamily="18" charset="0"/>
              </a:rPr>
              <a:t>Dr. Denise Patterson, Chief Academic Officer</a:t>
            </a:r>
          </a:p>
          <a:p>
            <a:r>
              <a:rPr lang="en-US" sz="2300" dirty="0" smtClean="0">
                <a:solidFill>
                  <a:srgbClr val="3A3A3A"/>
                </a:solidFill>
                <a:latin typeface="Times New Roman" pitchFamily="18" charset="0"/>
                <a:cs typeface="Times New Roman" pitchFamily="18" charset="0"/>
              </a:rPr>
              <a:t>Jennifer Griffin, Curriculum Specialist</a:t>
            </a:r>
          </a:p>
          <a:p>
            <a:r>
              <a:rPr lang="en-US" sz="2300" dirty="0" smtClean="0">
                <a:solidFill>
                  <a:srgbClr val="3A3A3A"/>
                </a:solidFill>
                <a:latin typeface="Times New Roman" pitchFamily="18" charset="0"/>
                <a:cs typeface="Times New Roman" pitchFamily="18" charset="0"/>
              </a:rPr>
              <a:t>Bobbi Siefert, Curriculum Specialist</a:t>
            </a:r>
          </a:p>
          <a:p>
            <a:endParaRPr lang="en-US" sz="2300" dirty="0" smtClean="0">
              <a:solidFill>
                <a:srgbClr val="3A3A3A"/>
              </a:solidFill>
              <a:latin typeface="Times New Roman" pitchFamily="18" charset="0"/>
              <a:cs typeface="Times New Roman" pitchFamily="18" charset="0"/>
            </a:endParaRPr>
          </a:p>
          <a:p>
            <a:r>
              <a:rPr lang="en-US" sz="2800" dirty="0" smtClean="0">
                <a:solidFill>
                  <a:srgbClr val="3A3A3A"/>
                </a:solidFill>
                <a:latin typeface="Times New Roman" pitchFamily="18" charset="0"/>
                <a:cs typeface="Times New Roman" pitchFamily="18" charset="0"/>
              </a:rPr>
              <a:t>Hickory City Schools</a:t>
            </a:r>
            <a:endParaRPr lang="en-US" sz="2800" dirty="0">
              <a:solidFill>
                <a:srgbClr val="3A3A3A"/>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 y="4724400"/>
            <a:ext cx="1955292" cy="195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1981200" y="6318961"/>
            <a:ext cx="5486400" cy="365125"/>
          </a:xfrm>
        </p:spPr>
        <p:txBody>
          <a:bodyPr/>
          <a:lstStyle/>
          <a:p>
            <a:r>
              <a:rPr lang="en-US" dirty="0">
                <a:latin typeface="Times New Roman" pitchFamily="18" charset="0"/>
                <a:cs typeface="Times New Roman" pitchFamily="18" charset="0"/>
              </a:rPr>
              <a:t>NCASCD Annual Conference - February 7, 2013    |     http://hpscandi.weebly.com/</a:t>
            </a:r>
          </a:p>
        </p:txBody>
      </p:sp>
    </p:spTree>
    <p:extLst>
      <p:ext uri="{BB962C8B-B14F-4D97-AF65-F5344CB8AC3E}">
        <p14:creationId xmlns:p14="http://schemas.microsoft.com/office/powerpoint/2010/main" val="3331459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4572000" y="1752600"/>
            <a:ext cx="4041775" cy="3692525"/>
          </a:xfrm>
          <a:ln>
            <a:solidFill>
              <a:schemeClr val="accent1"/>
            </a:solidFill>
          </a:ln>
        </p:spPr>
        <p:txBody>
          <a:bodyPr/>
          <a:lstStyle/>
          <a:p>
            <a:pPr marL="0" indent="0" algn="ctr">
              <a:buNone/>
            </a:pPr>
            <a:r>
              <a:rPr lang="en-US" sz="3200" b="1" dirty="0" smtClean="0">
                <a:solidFill>
                  <a:schemeClr val="accent1">
                    <a:lumMod val="75000"/>
                  </a:schemeClr>
                </a:solidFill>
                <a:latin typeface="Times New Roman" pitchFamily="18" charset="0"/>
                <a:cs typeface="Times New Roman" pitchFamily="18" charset="0"/>
              </a:rPr>
              <a:t>Show of Hands:</a:t>
            </a:r>
          </a:p>
          <a:p>
            <a:pPr marL="0" indent="0" algn="ctr">
              <a:buNone/>
            </a:pPr>
            <a:endParaRPr lang="en-US" sz="3200" dirty="0" smtClean="0">
              <a:solidFill>
                <a:schemeClr val="accent1">
                  <a:lumMod val="75000"/>
                </a:schemeClr>
              </a:solidFill>
              <a:latin typeface="Times New Roman" pitchFamily="18" charset="0"/>
              <a:cs typeface="Times New Roman" pitchFamily="18" charset="0"/>
            </a:endParaRPr>
          </a:p>
          <a:p>
            <a:pPr marL="0" indent="0" algn="ctr">
              <a:buNone/>
            </a:pPr>
            <a:r>
              <a:rPr lang="en-US" sz="3200" dirty="0" smtClean="0">
                <a:solidFill>
                  <a:schemeClr val="accent1">
                    <a:lumMod val="75000"/>
                  </a:schemeClr>
                </a:solidFill>
                <a:latin typeface="Times New Roman" pitchFamily="18" charset="0"/>
                <a:cs typeface="Times New Roman" pitchFamily="18" charset="0"/>
              </a:rPr>
              <a:t>How many of you practice instructional walkthroughs in your school or district?</a:t>
            </a:r>
          </a:p>
          <a:p>
            <a:pPr marL="0" indent="0" algn="ctr">
              <a:buNone/>
            </a:pPr>
            <a:endParaRPr lang="en-US" sz="3200" dirty="0">
              <a:solidFill>
                <a:schemeClr val="accent1">
                  <a:lumMod val="75000"/>
                </a:schemeClr>
              </a:solidFill>
            </a:endParaRPr>
          </a:p>
          <a:p>
            <a:pPr marL="0" indent="0" algn="ctr">
              <a:buNone/>
            </a:pPr>
            <a:endParaRPr lang="en-US" sz="3200" dirty="0" smtClean="0">
              <a:solidFill>
                <a:schemeClr val="accent1">
                  <a:lumMod val="75000"/>
                </a:schemeClr>
              </a:solidFill>
            </a:endParaRPr>
          </a:p>
          <a:p>
            <a:pPr marL="0" indent="0">
              <a:buNone/>
            </a:pPr>
            <a:endParaRPr lang="en-US" dirty="0" smtClean="0"/>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3886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1219200" y="6356350"/>
            <a:ext cx="6629400" cy="365125"/>
          </a:xfrm>
        </p:spPr>
        <p:txBody>
          <a:bodyPr/>
          <a:lstStyle/>
          <a:p>
            <a:r>
              <a:rPr lang="en-US" dirty="0">
                <a:latin typeface="Times New Roman" pitchFamily="18" charset="0"/>
                <a:cs typeface="Times New Roman" pitchFamily="18" charset="0"/>
              </a:rPr>
              <a:t>NCASCD Annual Conference - February 7, 2013    |     http://hpscandi.weebly.com/</a:t>
            </a:r>
          </a:p>
        </p:txBody>
      </p:sp>
    </p:spTree>
    <p:extLst>
      <p:ext uri="{BB962C8B-B14F-4D97-AF65-F5344CB8AC3E}">
        <p14:creationId xmlns:p14="http://schemas.microsoft.com/office/powerpoint/2010/main" val="3016059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L1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914400" y="685800"/>
            <a:ext cx="7315200" cy="5486400"/>
          </a:xfrm>
          <a:prstGeom prst="roundRect">
            <a:avLst>
              <a:gd name="adj" fmla="val 6500"/>
            </a:avLst>
          </a:prstGeom>
          <a:noFill/>
          <a:ln>
            <a:noFill/>
          </a:ln>
        </p:spPr>
      </p:pic>
    </p:spTree>
    <p:extLst>
      <p:ext uri="{BB962C8B-B14F-4D97-AF65-F5344CB8AC3E}">
        <p14:creationId xmlns:p14="http://schemas.microsoft.com/office/powerpoint/2010/main" val="83625137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1000" y="2286000"/>
            <a:ext cx="4040188" cy="3951288"/>
          </a:xfrm>
          <a:ln>
            <a:solidFill>
              <a:schemeClr val="accent1"/>
            </a:solidFill>
          </a:ln>
        </p:spPr>
        <p:txBody>
          <a:bodyPr/>
          <a:lstStyle/>
          <a:p>
            <a:pPr marL="0" indent="0" algn="ctr">
              <a:buNone/>
            </a:pPr>
            <a:r>
              <a:rPr lang="en-US" sz="3600" b="1" dirty="0" smtClean="0">
                <a:solidFill>
                  <a:schemeClr val="accent1">
                    <a:lumMod val="75000"/>
                  </a:schemeClr>
                </a:solidFill>
                <a:latin typeface="Times New Roman" pitchFamily="18" charset="0"/>
                <a:cs typeface="Times New Roman" pitchFamily="18" charset="0"/>
              </a:rPr>
              <a:t>Fist to Five:  </a:t>
            </a:r>
          </a:p>
          <a:p>
            <a:pPr marL="0" indent="0">
              <a:buNone/>
            </a:pPr>
            <a:endParaRPr lang="en-US" b="1" dirty="0">
              <a:latin typeface="Times New Roman" pitchFamily="18" charset="0"/>
              <a:cs typeface="Times New Roman" pitchFamily="18" charset="0"/>
            </a:endParaRPr>
          </a:p>
          <a:p>
            <a:pPr marL="0" indent="0" algn="ctr">
              <a:buNone/>
            </a:pPr>
            <a:r>
              <a:rPr lang="en-US" sz="3200" dirty="0" smtClean="0">
                <a:solidFill>
                  <a:schemeClr val="accent1">
                    <a:lumMod val="75000"/>
                  </a:schemeClr>
                </a:solidFill>
                <a:latin typeface="Times New Roman" pitchFamily="18" charset="0"/>
                <a:cs typeface="Times New Roman" pitchFamily="18" charset="0"/>
              </a:rPr>
              <a:t>How impactful are walkthroughs in an effort to improve instruction?</a:t>
            </a:r>
            <a:endParaRPr lang="en-US" sz="3200" dirty="0">
              <a:solidFill>
                <a:schemeClr val="accent1">
                  <a:lumMod val="75000"/>
                </a:schemeClr>
              </a:solidFill>
              <a:latin typeface="Times New Roman" pitchFamily="18" charset="0"/>
              <a:cs typeface="Times New Roman" pitchFamily="18" charset="0"/>
            </a:endParaRPr>
          </a:p>
        </p:txBody>
      </p:sp>
      <p:sp>
        <p:nvSpPr>
          <p:cNvPr id="5" name="Text Placeholder 4"/>
          <p:cNvSpPr>
            <a:spLocks noGrp="1"/>
          </p:cNvSpPr>
          <p:nvPr>
            <p:ph type="body" sz="quarter" idx="3"/>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169" y="533400"/>
            <a:ext cx="4128556"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1752600" y="6356350"/>
            <a:ext cx="5791200" cy="365125"/>
          </a:xfrm>
        </p:spPr>
        <p:txBody>
          <a:bodyPr/>
          <a:lstStyle/>
          <a:p>
            <a:r>
              <a:rPr lang="en-US" dirty="0">
                <a:latin typeface="Times New Roman" pitchFamily="18" charset="0"/>
                <a:cs typeface="Times New Roman" pitchFamily="18" charset="0"/>
              </a:rPr>
              <a:t>NCASCD Annual Conference - February 7, 2013    |     http://hpscandi.weebly.com/</a:t>
            </a:r>
          </a:p>
        </p:txBody>
      </p:sp>
    </p:spTree>
    <p:extLst>
      <p:ext uri="{BB962C8B-B14F-4D97-AF65-F5344CB8AC3E}">
        <p14:creationId xmlns:p14="http://schemas.microsoft.com/office/powerpoint/2010/main" val="4271267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75000"/>
                  </a:schemeClr>
                </a:solidFill>
                <a:latin typeface="Times New Roman" pitchFamily="18" charset="0"/>
                <a:cs typeface="Times New Roman" pitchFamily="18" charset="0"/>
              </a:rPr>
              <a:t>Traditional Classroom Walkthroughs</a:t>
            </a:r>
            <a:endParaRPr lang="en-US" b="1" dirty="0">
              <a:solidFill>
                <a:schemeClr val="accent1">
                  <a:lumMod val="75000"/>
                </a:schemeClr>
              </a:solidFill>
              <a:latin typeface="Times New Roman" pitchFamily="18" charset="0"/>
              <a:cs typeface="Times New Roman" pitchFamily="18" charset="0"/>
            </a:endParaRPr>
          </a:p>
        </p:txBody>
      </p:sp>
      <p:sp>
        <p:nvSpPr>
          <p:cNvPr id="8" name="Content Placeholder 7"/>
          <p:cNvSpPr>
            <a:spLocks noGrp="1"/>
          </p:cNvSpPr>
          <p:nvPr>
            <p:ph idx="1"/>
          </p:nvPr>
        </p:nvSpPr>
        <p:spPr>
          <a:xfrm>
            <a:off x="457200" y="1981200"/>
            <a:ext cx="8229600" cy="4144963"/>
          </a:xfrm>
        </p:spPr>
        <p:txBody>
          <a:bodyPr/>
          <a:lstStyle/>
          <a:p>
            <a:r>
              <a:rPr lang="en-US" dirty="0" smtClean="0">
                <a:solidFill>
                  <a:schemeClr val="accent1">
                    <a:lumMod val="75000"/>
                  </a:schemeClr>
                </a:solidFill>
                <a:latin typeface="Times New Roman" pitchFamily="18" charset="0"/>
                <a:cs typeface="Times New Roman" pitchFamily="18" charset="0"/>
              </a:rPr>
              <a:t>Are walkthroughs completed in isolation?</a:t>
            </a:r>
          </a:p>
          <a:p>
            <a:r>
              <a:rPr lang="en-US" dirty="0" smtClean="0">
                <a:solidFill>
                  <a:schemeClr val="accent1">
                    <a:lumMod val="75000"/>
                  </a:schemeClr>
                </a:solidFill>
                <a:latin typeface="Times New Roman" pitchFamily="18" charset="0"/>
                <a:cs typeface="Times New Roman" pitchFamily="18" charset="0"/>
              </a:rPr>
              <a:t>Does the data collected align with district initiatives?</a:t>
            </a:r>
          </a:p>
          <a:p>
            <a:r>
              <a:rPr lang="en-US" dirty="0" smtClean="0">
                <a:solidFill>
                  <a:schemeClr val="accent1">
                    <a:lumMod val="75000"/>
                  </a:schemeClr>
                </a:solidFill>
                <a:latin typeface="Times New Roman" pitchFamily="18" charset="0"/>
                <a:cs typeface="Times New Roman" pitchFamily="18" charset="0"/>
              </a:rPr>
              <a:t>Does the data impact instruction?</a:t>
            </a:r>
          </a:p>
        </p:txBody>
      </p:sp>
      <p:sp>
        <p:nvSpPr>
          <p:cNvPr id="7" name="Footer Placeholder 6"/>
          <p:cNvSpPr>
            <a:spLocks noGrp="1"/>
          </p:cNvSpPr>
          <p:nvPr>
            <p:ph type="ftr" sz="quarter" idx="11"/>
          </p:nvPr>
        </p:nvSpPr>
        <p:spPr/>
        <p:txBody>
          <a:bodyPr/>
          <a:lstStyle/>
          <a:p>
            <a:r>
              <a:rPr lang="en-US" smtClean="0"/>
              <a:t>NCASCD Annual Conference - February 7, 2013|http://hpscandi.weebly.com/</a:t>
            </a: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552115"/>
            <a:ext cx="1952625" cy="195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189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600200" y="685800"/>
            <a:ext cx="5791200" cy="580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ctrTitle"/>
          </p:nvPr>
        </p:nvSpPr>
        <p:spPr/>
        <p:txBody>
          <a:bodyPr/>
          <a:lstStyle/>
          <a:p>
            <a:r>
              <a:rPr lang="en-US" b="1" dirty="0" smtClean="0">
                <a:solidFill>
                  <a:schemeClr val="accent1">
                    <a:lumMod val="75000"/>
                  </a:schemeClr>
                </a:solidFill>
                <a:latin typeface="Times New Roman" pitchFamily="18" charset="0"/>
                <a:cs typeface="Times New Roman" pitchFamily="18" charset="0"/>
              </a:rPr>
              <a:t>Our Initiative:  Collaborative Walkthroughs</a:t>
            </a:r>
            <a:endParaRPr lang="en-US" b="1" dirty="0">
              <a:solidFill>
                <a:schemeClr val="accent1">
                  <a:lumMod val="75000"/>
                </a:schemeClr>
              </a:solidFill>
              <a:latin typeface="Times New Roman" pitchFamily="18" charset="0"/>
              <a:cs typeface="Times New Roman" pitchFamily="18" charset="0"/>
            </a:endParaRPr>
          </a:p>
        </p:txBody>
      </p:sp>
      <p:sp>
        <p:nvSpPr>
          <p:cNvPr id="8" name="Subtitle 7"/>
          <p:cNvSpPr>
            <a:spLocks noGrp="1"/>
          </p:cNvSpPr>
          <p:nvPr>
            <p:ph type="subTitle" idx="1"/>
          </p:nvPr>
        </p:nvSpPr>
        <p:spPr/>
        <p:txBody>
          <a:bodyPr/>
          <a:lstStyle/>
          <a:p>
            <a:r>
              <a:rPr lang="en-US" b="1" dirty="0" smtClean="0">
                <a:solidFill>
                  <a:srgbClr val="3A3A3A"/>
                </a:solidFill>
                <a:latin typeface="Times New Roman" pitchFamily="18" charset="0"/>
                <a:cs typeface="Times New Roman" pitchFamily="18" charset="0"/>
              </a:rPr>
              <a:t>Building Instructional Capacity</a:t>
            </a:r>
            <a:endParaRPr lang="en-US" b="1" dirty="0">
              <a:solidFill>
                <a:srgbClr val="3A3A3A"/>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a:xfrm>
            <a:off x="1600200" y="6490013"/>
            <a:ext cx="6248400" cy="365125"/>
          </a:xfrm>
        </p:spPr>
        <p:txBody>
          <a:bodyPr/>
          <a:lstStyle/>
          <a:p>
            <a:r>
              <a:rPr lang="en-US" dirty="0">
                <a:latin typeface="Times New Roman" pitchFamily="18" charset="0"/>
                <a:cs typeface="Times New Roman" pitchFamily="18" charset="0"/>
              </a:rPr>
              <a:t>NCASCD Annual Conference - February 7, 2013    |     http://hpscandi.weebly.com/</a:t>
            </a:r>
          </a:p>
          <a:p>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97876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552115"/>
            <a:ext cx="1952625" cy="195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solidFill>
                  <a:schemeClr val="accent1">
                    <a:lumMod val="75000"/>
                  </a:schemeClr>
                </a:solidFill>
                <a:latin typeface="Times New Roman" pitchFamily="18" charset="0"/>
                <a:cs typeface="Times New Roman" pitchFamily="18" charset="0"/>
              </a:rPr>
              <a:t>Goal:</a:t>
            </a:r>
            <a:endParaRPr lang="en-US"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solidFill>
                  <a:schemeClr val="accent1">
                    <a:lumMod val="75000"/>
                  </a:schemeClr>
                </a:solidFill>
                <a:latin typeface="Times New Roman" pitchFamily="18" charset="0"/>
                <a:cs typeface="Times New Roman" pitchFamily="18" charset="0"/>
              </a:rPr>
              <a:t>To Leverage and Build Instructional Leadership</a:t>
            </a:r>
          </a:p>
          <a:p>
            <a:r>
              <a:rPr lang="en-US" sz="3600" b="1" dirty="0" smtClean="0">
                <a:solidFill>
                  <a:schemeClr val="accent1">
                    <a:lumMod val="75000"/>
                  </a:schemeClr>
                </a:solidFill>
                <a:latin typeface="Times New Roman" pitchFamily="18" charset="0"/>
                <a:cs typeface="Times New Roman" pitchFamily="18" charset="0"/>
              </a:rPr>
              <a:t>Alignment</a:t>
            </a:r>
            <a:r>
              <a:rPr lang="en-US" dirty="0" smtClean="0">
                <a:solidFill>
                  <a:schemeClr val="accent1">
                    <a:lumMod val="75000"/>
                  </a:schemeClr>
                </a:solidFill>
                <a:latin typeface="Times New Roman" pitchFamily="18" charset="0"/>
                <a:cs typeface="Times New Roman" pitchFamily="18" charset="0"/>
              </a:rPr>
              <a:t> to new standards</a:t>
            </a:r>
          </a:p>
          <a:p>
            <a:r>
              <a:rPr lang="en-US" sz="3600" b="1" dirty="0" smtClean="0">
                <a:solidFill>
                  <a:schemeClr val="accent1">
                    <a:lumMod val="75000"/>
                  </a:schemeClr>
                </a:solidFill>
                <a:latin typeface="Times New Roman" pitchFamily="18" charset="0"/>
                <a:cs typeface="Times New Roman" pitchFamily="18" charset="0"/>
              </a:rPr>
              <a:t>Focus</a:t>
            </a:r>
            <a:r>
              <a:rPr lang="en-US" dirty="0" smtClean="0">
                <a:solidFill>
                  <a:schemeClr val="accent1">
                    <a:lumMod val="75000"/>
                  </a:schemeClr>
                </a:solidFill>
                <a:latin typeface="Times New Roman" pitchFamily="18" charset="0"/>
                <a:cs typeface="Times New Roman" pitchFamily="18" charset="0"/>
              </a:rPr>
              <a:t> on student active participation and research-based instructional practices</a:t>
            </a:r>
          </a:p>
          <a:p>
            <a:r>
              <a:rPr lang="en-US" sz="3600" b="1" dirty="0" smtClean="0">
                <a:solidFill>
                  <a:schemeClr val="accent1">
                    <a:lumMod val="75000"/>
                  </a:schemeClr>
                </a:solidFill>
                <a:latin typeface="Times New Roman" pitchFamily="18" charset="0"/>
                <a:cs typeface="Times New Roman" pitchFamily="18" charset="0"/>
              </a:rPr>
              <a:t>Understanding</a:t>
            </a:r>
            <a:r>
              <a:rPr lang="en-US" dirty="0" smtClean="0">
                <a:solidFill>
                  <a:schemeClr val="accent1">
                    <a:lumMod val="75000"/>
                  </a:schemeClr>
                </a:solidFill>
                <a:latin typeface="Times New Roman" pitchFamily="18" charset="0"/>
                <a:cs typeface="Times New Roman" pitchFamily="18" charset="0"/>
              </a:rPr>
              <a:t> the levels of cognition</a:t>
            </a:r>
          </a:p>
          <a:p>
            <a:endParaRPr lang="en-US" dirty="0" smtClean="0">
              <a:solidFill>
                <a:schemeClr val="accent1">
                  <a:lumMod val="75000"/>
                </a:schemeClr>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990600" y="6351586"/>
            <a:ext cx="6324600" cy="365125"/>
          </a:xfrm>
        </p:spPr>
        <p:txBody>
          <a:bodyPr/>
          <a:lstStyle/>
          <a:p>
            <a:r>
              <a:rPr lang="en-US" dirty="0">
                <a:latin typeface="Times New Roman" pitchFamily="18" charset="0"/>
                <a:cs typeface="Times New Roman" pitchFamily="18" charset="0"/>
              </a:rPr>
              <a:t>NCASCD Annual Conference - February 7, 2013    |     http://hpscandi.weebly.com/</a:t>
            </a:r>
          </a:p>
        </p:txBody>
      </p:sp>
    </p:spTree>
    <p:extLst>
      <p:ext uri="{BB962C8B-B14F-4D97-AF65-F5344CB8AC3E}">
        <p14:creationId xmlns:p14="http://schemas.microsoft.com/office/powerpoint/2010/main" val="1977368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Times New Roman" pitchFamily="18" charset="0"/>
                <a:cs typeface="Times New Roman" pitchFamily="18" charset="0"/>
              </a:rPr>
              <a:t>Goal:</a:t>
            </a:r>
            <a:endParaRPr lang="en-US"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dirty="0" smtClean="0">
                <a:solidFill>
                  <a:schemeClr val="accent1">
                    <a:lumMod val="75000"/>
                  </a:schemeClr>
                </a:solidFill>
                <a:latin typeface="Times New Roman" pitchFamily="18" charset="0"/>
                <a:cs typeface="Times New Roman" pitchFamily="18" charset="0"/>
              </a:rPr>
              <a:t>To Maintain Fidelity of Instructional Initiatives</a:t>
            </a:r>
          </a:p>
          <a:p>
            <a:r>
              <a:rPr lang="en-US" dirty="0" smtClean="0">
                <a:solidFill>
                  <a:schemeClr val="accent1">
                    <a:lumMod val="75000"/>
                  </a:schemeClr>
                </a:solidFill>
                <a:latin typeface="Times New Roman" pitchFamily="18" charset="0"/>
                <a:cs typeface="Times New Roman" pitchFamily="18" charset="0"/>
              </a:rPr>
              <a:t>PLCs</a:t>
            </a:r>
          </a:p>
          <a:p>
            <a:r>
              <a:rPr lang="en-US" dirty="0">
                <a:solidFill>
                  <a:schemeClr val="accent1">
                    <a:lumMod val="75000"/>
                  </a:schemeClr>
                </a:solidFill>
                <a:latin typeface="Times New Roman" pitchFamily="18" charset="0"/>
                <a:cs typeface="Times New Roman" pitchFamily="18" charset="0"/>
              </a:rPr>
              <a:t>T</a:t>
            </a:r>
            <a:r>
              <a:rPr lang="en-US" dirty="0" smtClean="0">
                <a:solidFill>
                  <a:schemeClr val="accent1">
                    <a:lumMod val="75000"/>
                  </a:schemeClr>
                </a:solidFill>
                <a:latin typeface="Times New Roman" pitchFamily="18" charset="0"/>
                <a:cs typeface="Times New Roman" pitchFamily="18" charset="0"/>
              </a:rPr>
              <a:t>he Instructional </a:t>
            </a:r>
            <a:r>
              <a:rPr lang="en-US" dirty="0">
                <a:solidFill>
                  <a:schemeClr val="accent1">
                    <a:lumMod val="75000"/>
                  </a:schemeClr>
                </a:solidFill>
                <a:latin typeface="Times New Roman" pitchFamily="18" charset="0"/>
                <a:cs typeface="Times New Roman" pitchFamily="18" charset="0"/>
              </a:rPr>
              <a:t>Framework: Anatomy of a </a:t>
            </a:r>
            <a:r>
              <a:rPr lang="en-US" dirty="0" smtClean="0">
                <a:solidFill>
                  <a:schemeClr val="accent1">
                    <a:lumMod val="75000"/>
                  </a:schemeClr>
                </a:solidFill>
                <a:latin typeface="Times New Roman" pitchFamily="18" charset="0"/>
                <a:cs typeface="Times New Roman" pitchFamily="18" charset="0"/>
              </a:rPr>
              <a:t>Lesson </a:t>
            </a:r>
          </a:p>
          <a:p>
            <a:r>
              <a:rPr lang="en-US" dirty="0" smtClean="0">
                <a:solidFill>
                  <a:schemeClr val="accent1">
                    <a:lumMod val="75000"/>
                  </a:schemeClr>
                </a:solidFill>
                <a:latin typeface="Times New Roman" pitchFamily="18" charset="0"/>
                <a:cs typeface="Times New Roman" pitchFamily="18" charset="0"/>
              </a:rPr>
              <a:t>The Relational Framework:  Capturing Kids’ Hearts</a:t>
            </a:r>
          </a:p>
          <a:p>
            <a:r>
              <a:rPr lang="en-US" dirty="0" smtClean="0">
                <a:solidFill>
                  <a:schemeClr val="accent1">
                    <a:lumMod val="75000"/>
                  </a:schemeClr>
                </a:solidFill>
                <a:latin typeface="Times New Roman" pitchFamily="18" charset="0"/>
                <a:cs typeface="Times New Roman" pitchFamily="18" charset="0"/>
              </a:rPr>
              <a:t>Literacy Instruction</a:t>
            </a:r>
          </a:p>
          <a:p>
            <a:r>
              <a:rPr lang="en-US" dirty="0" smtClean="0">
                <a:solidFill>
                  <a:schemeClr val="accent1">
                    <a:lumMod val="75000"/>
                  </a:schemeClr>
                </a:solidFill>
                <a:latin typeface="Times New Roman" pitchFamily="18" charset="0"/>
                <a:cs typeface="Times New Roman" pitchFamily="18" charset="0"/>
              </a:rPr>
              <a:t>Mathematics Instruction</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577136"/>
            <a:ext cx="1952625" cy="195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914400" y="6356350"/>
            <a:ext cx="6324600" cy="365125"/>
          </a:xfrm>
        </p:spPr>
        <p:txBody>
          <a:bodyPr/>
          <a:lstStyle/>
          <a:p>
            <a:r>
              <a:rPr lang="en-US" dirty="0">
                <a:latin typeface="Times New Roman" pitchFamily="18" charset="0"/>
                <a:cs typeface="Times New Roman" pitchFamily="18" charset="0"/>
              </a:rPr>
              <a:t>NCASCD Annual Conference - February 7, 2013    |     http://hpscandi.weebly.com/</a:t>
            </a:r>
          </a:p>
        </p:txBody>
      </p:sp>
    </p:spTree>
    <p:extLst>
      <p:ext uri="{BB962C8B-B14F-4D97-AF65-F5344CB8AC3E}">
        <p14:creationId xmlns:p14="http://schemas.microsoft.com/office/powerpoint/2010/main" val="24370106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latin typeface="Times New Roman" pitchFamily="18" charset="0"/>
                <a:cs typeface="Times New Roman" pitchFamily="18" charset="0"/>
              </a:rPr>
              <a:t>Principal’s </a:t>
            </a:r>
            <a:r>
              <a:rPr lang="en-US" b="1" dirty="0" smtClean="0">
                <a:solidFill>
                  <a:schemeClr val="accent1">
                    <a:lumMod val="75000"/>
                  </a:schemeClr>
                </a:solidFill>
                <a:latin typeface="Times New Roman" pitchFamily="18" charset="0"/>
                <a:cs typeface="Times New Roman" pitchFamily="18" charset="0"/>
              </a:rPr>
              <a:t>Perspective</a:t>
            </a:r>
            <a:endParaRPr lang="en-US" b="1" dirty="0">
              <a:solidFill>
                <a:schemeClr val="accent1">
                  <a:lumMod val="75000"/>
                </a:schemeClr>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7162800" cy="3711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42999" y="5709174"/>
            <a:ext cx="3124200" cy="523220"/>
          </a:xfrm>
          <a:prstGeom prst="rect">
            <a:avLst/>
          </a:prstGeom>
          <a:noFill/>
        </p:spPr>
        <p:txBody>
          <a:bodyPr wrap="square" rtlCol="0">
            <a:spAutoFit/>
          </a:bodyPr>
          <a:lstStyle/>
          <a:p>
            <a:r>
              <a:rPr lang="en-US" sz="2800" dirty="0" smtClean="0">
                <a:solidFill>
                  <a:schemeClr val="accent1">
                    <a:lumMod val="75000"/>
                  </a:schemeClr>
                </a:solidFill>
                <a:latin typeface="Times New Roman" pitchFamily="18" charset="0"/>
                <a:cs typeface="Times New Roman" pitchFamily="18" charset="0"/>
                <a:hlinkClick r:id="rId4"/>
              </a:rPr>
              <a:t>Click here for video</a:t>
            </a:r>
            <a:endParaRPr lang="en-US" sz="2800" dirty="0">
              <a:solidFill>
                <a:schemeClr val="accent1">
                  <a:lumMod val="75000"/>
                </a:schemeClr>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a:xfrm>
            <a:off x="990600" y="6324600"/>
            <a:ext cx="6934200" cy="365125"/>
          </a:xfrm>
        </p:spPr>
        <p:txBody>
          <a:bodyPr/>
          <a:lstStyle/>
          <a:p>
            <a:r>
              <a:rPr lang="en-US" dirty="0">
                <a:latin typeface="Times New Roman" pitchFamily="18" charset="0"/>
                <a:cs typeface="Times New Roman" pitchFamily="18" charset="0"/>
              </a:rPr>
              <a:t>NCASCD Annual Conference - February 7, 2013    |     http://hpscandi.weebly.com/</a:t>
            </a:r>
          </a:p>
        </p:txBody>
      </p:sp>
    </p:spTree>
    <p:extLst>
      <p:ext uri="{BB962C8B-B14F-4D97-AF65-F5344CB8AC3E}">
        <p14:creationId xmlns:p14="http://schemas.microsoft.com/office/powerpoint/2010/main" val="34402130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Times New Roman" pitchFamily="18" charset="0"/>
                <a:cs typeface="Times New Roman" pitchFamily="18" charset="0"/>
              </a:rPr>
              <a:t>Key Components</a:t>
            </a:r>
            <a:endParaRPr lang="en-US"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chemeClr val="accent1">
                    <a:lumMod val="75000"/>
                  </a:schemeClr>
                </a:solidFill>
                <a:latin typeface="Times New Roman" pitchFamily="18" charset="0"/>
                <a:cs typeface="Times New Roman" pitchFamily="18" charset="0"/>
              </a:rPr>
              <a:t>Scheduling:</a:t>
            </a:r>
          </a:p>
          <a:p>
            <a:r>
              <a:rPr lang="en-US" dirty="0" smtClean="0">
                <a:solidFill>
                  <a:schemeClr val="accent1">
                    <a:lumMod val="75000"/>
                  </a:schemeClr>
                </a:solidFill>
                <a:latin typeface="Times New Roman" pitchFamily="18" charset="0"/>
                <a:cs typeface="Times New Roman" pitchFamily="18" charset="0"/>
              </a:rPr>
              <a:t>Initiated at the district level</a:t>
            </a:r>
          </a:p>
          <a:p>
            <a:r>
              <a:rPr lang="en-US" dirty="0" smtClean="0">
                <a:solidFill>
                  <a:schemeClr val="accent1">
                    <a:lumMod val="75000"/>
                  </a:schemeClr>
                </a:solidFill>
                <a:latin typeface="Times New Roman" pitchFamily="18" charset="0"/>
                <a:cs typeface="Times New Roman" pitchFamily="18" charset="0"/>
              </a:rPr>
              <a:t>School sites/times/teams vary each semester</a:t>
            </a:r>
          </a:p>
          <a:p>
            <a:r>
              <a:rPr lang="en-US" dirty="0" smtClean="0">
                <a:solidFill>
                  <a:schemeClr val="accent1">
                    <a:lumMod val="75000"/>
                  </a:schemeClr>
                </a:solidFill>
                <a:latin typeface="Times New Roman" pitchFamily="18" charset="0"/>
                <a:cs typeface="Times New Roman" pitchFamily="18" charset="0"/>
              </a:rPr>
              <a:t>Fall and Spring teams</a:t>
            </a:r>
          </a:p>
          <a:p>
            <a:pPr marL="0" indent="0">
              <a:buNone/>
            </a:pPr>
            <a:endParaRPr lang="en-US" dirty="0" smtClean="0">
              <a:solidFill>
                <a:schemeClr val="accent1">
                  <a:lumMod val="75000"/>
                </a:schemeClr>
              </a:solidFill>
              <a:latin typeface="Times New Roman" pitchFamily="18" charset="0"/>
              <a:cs typeface="Times New Roman" pitchFamily="18" charset="0"/>
            </a:endParaRPr>
          </a:p>
          <a:p>
            <a:pPr marL="0" indent="0" algn="ctr">
              <a:buNone/>
            </a:pPr>
            <a:endParaRPr lang="en-US" sz="4000" b="1" dirty="0" smtClean="0">
              <a:solidFill>
                <a:schemeClr val="accent1">
                  <a:lumMod val="75000"/>
                </a:schemeClr>
              </a:solidFill>
              <a:latin typeface="Times New Roman" pitchFamily="18" charset="0"/>
              <a:cs typeface="Times New Roman" pitchFamily="18" charset="0"/>
            </a:endParaRPr>
          </a:p>
          <a:p>
            <a:pPr marL="0" indent="0" algn="ctr">
              <a:buNone/>
            </a:pPr>
            <a:r>
              <a:rPr lang="en-US" sz="4000" b="1" dirty="0" smtClean="0">
                <a:solidFill>
                  <a:schemeClr val="accent1">
                    <a:lumMod val="75000"/>
                  </a:schemeClr>
                </a:solidFill>
                <a:latin typeface="Times New Roman" pitchFamily="18" charset="0"/>
                <a:cs typeface="Times New Roman" pitchFamily="18" charset="0"/>
              </a:rPr>
              <a:t>District personnel in schools </a:t>
            </a:r>
          </a:p>
          <a:p>
            <a:pPr marL="0" indent="0" algn="ctr">
              <a:buNone/>
            </a:pPr>
            <a:r>
              <a:rPr lang="en-US" sz="4000" b="1" i="1" dirty="0" smtClean="0">
                <a:solidFill>
                  <a:schemeClr val="accent1">
                    <a:lumMod val="75000"/>
                  </a:schemeClr>
                </a:solidFill>
                <a:latin typeface="Times New Roman" pitchFamily="18" charset="0"/>
                <a:cs typeface="Times New Roman" pitchFamily="18" charset="0"/>
              </a:rPr>
              <a:t>every</a:t>
            </a:r>
            <a:r>
              <a:rPr lang="en-US" sz="4000" b="1" dirty="0" smtClean="0">
                <a:solidFill>
                  <a:schemeClr val="accent1">
                    <a:lumMod val="75000"/>
                  </a:schemeClr>
                </a:solidFill>
                <a:latin typeface="Times New Roman" pitchFamily="18" charset="0"/>
                <a:cs typeface="Times New Roman" pitchFamily="18" charset="0"/>
              </a:rPr>
              <a:t> week</a:t>
            </a:r>
            <a:endParaRPr lang="en-US" sz="4000" b="1" dirty="0">
              <a:solidFill>
                <a:schemeClr val="accent1">
                  <a:lumMod val="75000"/>
                </a:schemeClr>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92126"/>
            <a:ext cx="1951037"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990600" y="6356350"/>
            <a:ext cx="6934200" cy="365125"/>
          </a:xfrm>
        </p:spPr>
        <p:txBody>
          <a:bodyPr/>
          <a:lstStyle/>
          <a:p>
            <a:r>
              <a:rPr lang="en-US" dirty="0">
                <a:latin typeface="Times New Roman" pitchFamily="18" charset="0"/>
                <a:cs typeface="Times New Roman" pitchFamily="18" charset="0"/>
              </a:rPr>
              <a:t>NCASCD Annual Conference - February 7, 2013    |     http://hpscandi.weebly.com/</a:t>
            </a:r>
          </a:p>
        </p:txBody>
      </p:sp>
    </p:spTree>
    <p:extLst>
      <p:ext uri="{BB962C8B-B14F-4D97-AF65-F5344CB8AC3E}">
        <p14:creationId xmlns:p14="http://schemas.microsoft.com/office/powerpoint/2010/main" val="2486817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75000"/>
                  </a:schemeClr>
                </a:solidFill>
                <a:latin typeface="Times New Roman" pitchFamily="18" charset="0"/>
                <a:cs typeface="Times New Roman" pitchFamily="18" charset="0"/>
              </a:rPr>
              <a:t>Collaborative Walkthrough Process</a:t>
            </a:r>
            <a:endParaRPr lang="en-US"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484310"/>
            <a:ext cx="8229600" cy="4525963"/>
          </a:xfrm>
        </p:spPr>
        <p:txBody>
          <a:bodyPr>
            <a:normAutofit/>
          </a:bodyPr>
          <a:lstStyle/>
          <a:p>
            <a:pPr marL="0" indent="0" algn="ctr">
              <a:buNone/>
            </a:pPr>
            <a:r>
              <a:rPr lang="en-US" dirty="0" smtClean="0">
                <a:solidFill>
                  <a:schemeClr val="accent1">
                    <a:lumMod val="75000"/>
                  </a:schemeClr>
                </a:solidFill>
                <a:latin typeface="Times New Roman" pitchFamily="18" charset="0"/>
                <a:cs typeface="Times New Roman" pitchFamily="18" charset="0"/>
              </a:rPr>
              <a:t>Levels of Instructional </a:t>
            </a:r>
            <a:r>
              <a:rPr lang="en-US" dirty="0">
                <a:solidFill>
                  <a:schemeClr val="accent1">
                    <a:lumMod val="75000"/>
                  </a:schemeClr>
                </a:solidFill>
                <a:latin typeface="Times New Roman" pitchFamily="18" charset="0"/>
                <a:cs typeface="Times New Roman" pitchFamily="18" charset="0"/>
              </a:rPr>
              <a:t>W</a:t>
            </a:r>
            <a:r>
              <a:rPr lang="en-US" dirty="0" smtClean="0">
                <a:solidFill>
                  <a:schemeClr val="accent1">
                    <a:lumMod val="75000"/>
                  </a:schemeClr>
                </a:solidFill>
                <a:latin typeface="Times New Roman" pitchFamily="18" charset="0"/>
                <a:cs typeface="Times New Roman" pitchFamily="18" charset="0"/>
              </a:rPr>
              <a:t>alkthroughs:  </a:t>
            </a:r>
          </a:p>
          <a:p>
            <a:endParaRPr lang="en-US" dirty="0" smtClean="0">
              <a:solidFill>
                <a:schemeClr val="accent1">
                  <a:lumMod val="75000"/>
                </a:schemeClr>
              </a:solidFill>
              <a:latin typeface="Times New Roman" pitchFamily="18" charset="0"/>
              <a:cs typeface="Times New Roman" pitchFamily="18" charset="0"/>
            </a:endParaRPr>
          </a:p>
          <a:p>
            <a:r>
              <a:rPr lang="en-US" dirty="0" smtClean="0">
                <a:solidFill>
                  <a:schemeClr val="accent1">
                    <a:lumMod val="75000"/>
                  </a:schemeClr>
                </a:solidFill>
                <a:latin typeface="Times New Roman" pitchFamily="18" charset="0"/>
                <a:cs typeface="Times New Roman" pitchFamily="18" charset="0"/>
              </a:rPr>
              <a:t>Paired principals and assistant principals with district personnel</a:t>
            </a:r>
          </a:p>
          <a:p>
            <a:r>
              <a:rPr lang="en-US" dirty="0" smtClean="0">
                <a:solidFill>
                  <a:schemeClr val="accent1">
                    <a:lumMod val="75000"/>
                  </a:schemeClr>
                </a:solidFill>
                <a:latin typeface="Times New Roman" pitchFamily="18" charset="0"/>
                <a:cs typeface="Times New Roman" pitchFamily="18" charset="0"/>
              </a:rPr>
              <a:t>Paired </a:t>
            </a:r>
            <a:r>
              <a:rPr lang="en-US" b="1" dirty="0" smtClean="0">
                <a:solidFill>
                  <a:schemeClr val="accent1">
                    <a:lumMod val="75000"/>
                  </a:schemeClr>
                </a:solidFill>
                <a:latin typeface="Times New Roman" pitchFamily="18" charset="0"/>
                <a:cs typeface="Times New Roman" pitchFamily="18" charset="0"/>
              </a:rPr>
              <a:t>literacy coaches </a:t>
            </a:r>
            <a:r>
              <a:rPr lang="en-US" dirty="0" smtClean="0">
                <a:solidFill>
                  <a:schemeClr val="accent1">
                    <a:lumMod val="75000"/>
                  </a:schemeClr>
                </a:solidFill>
                <a:latin typeface="Times New Roman" pitchFamily="18" charset="0"/>
                <a:cs typeface="Times New Roman" pitchFamily="18" charset="0"/>
              </a:rPr>
              <a:t>with principals, assistant principals and district personnel</a:t>
            </a:r>
          </a:p>
          <a:p>
            <a:endParaRPr lang="en-US" dirty="0" smtClean="0">
              <a:solidFill>
                <a:schemeClr val="accent1">
                  <a:lumMod val="75000"/>
                </a:schemeClr>
              </a:solidFill>
            </a:endParaRPr>
          </a:p>
          <a:p>
            <a:endParaRPr lang="en-US" dirty="0" smtClean="0">
              <a:solidFill>
                <a:schemeClr val="accent1">
                  <a:lumMod val="75000"/>
                </a:schemeClr>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353051"/>
            <a:ext cx="1501575" cy="150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990600" y="6356350"/>
            <a:ext cx="6400800" cy="365125"/>
          </a:xfrm>
        </p:spPr>
        <p:txBody>
          <a:bodyPr/>
          <a:lstStyle/>
          <a:p>
            <a:r>
              <a:rPr lang="en-US" dirty="0">
                <a:latin typeface="Times New Roman" pitchFamily="18" charset="0"/>
                <a:cs typeface="Times New Roman" pitchFamily="18" charset="0"/>
              </a:rPr>
              <a:t>NCASCD Annual Conference - February 7, 2013    |     http://hpscandi.weebly.com/</a:t>
            </a:r>
          </a:p>
        </p:txBody>
      </p:sp>
    </p:spTree>
    <p:extLst>
      <p:ext uri="{BB962C8B-B14F-4D97-AF65-F5344CB8AC3E}">
        <p14:creationId xmlns:p14="http://schemas.microsoft.com/office/powerpoint/2010/main" val="1932327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fontAlgn="base">
              <a:spcAft>
                <a:spcPct val="0"/>
              </a:spcAft>
            </a:pPr>
            <a:r>
              <a:rPr lang="en-US" sz="2400" b="1" dirty="0">
                <a:latin typeface="Times New Roman" pitchFamily="18" charset="0"/>
                <a:ea typeface="Calibri" pitchFamily="34" charset="0"/>
                <a:cs typeface="Times New Roman" pitchFamily="18" charset="0"/>
              </a:rPr>
              <a:t>Elementary Principals AOL Walkthrough Schedule</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ea typeface="Calibri" pitchFamily="34" charset="0"/>
                <a:cs typeface="Times New Roman" pitchFamily="18" charset="0"/>
              </a:rPr>
              <a:t>2012-2013</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NCASCD Annual Conference - February 7, 2013|http://hpscandi.weebly.com/</a:t>
            </a:r>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2561364"/>
              </p:ext>
            </p:extLst>
          </p:nvPr>
        </p:nvGraphicFramePr>
        <p:xfrm>
          <a:off x="1066800" y="1295400"/>
          <a:ext cx="7391400" cy="4073530"/>
        </p:xfrm>
        <a:graphic>
          <a:graphicData uri="http://schemas.openxmlformats.org/drawingml/2006/table">
            <a:tbl>
              <a:tblPr firstRow="1" firstCol="1" bandRow="1"/>
              <a:tblGrid>
                <a:gridCol w="3059782"/>
                <a:gridCol w="4331618"/>
              </a:tblGrid>
              <a:tr h="233680">
                <a:tc>
                  <a:txBody>
                    <a:bodyPr/>
                    <a:lstStyle/>
                    <a:p>
                      <a:pPr marL="0" marR="0">
                        <a:lnSpc>
                          <a:spcPct val="115000"/>
                        </a:lnSpc>
                        <a:spcBef>
                          <a:spcPts val="0"/>
                        </a:spcBef>
                        <a:spcAft>
                          <a:spcPts val="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effectLst/>
                          <a:latin typeface="Times New Roman"/>
                          <a:ea typeface="Calibri"/>
                          <a:cs typeface="Times New Roman"/>
                        </a:rPr>
                        <a:t>11/9</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Calibri"/>
                          <a:cs typeface="Times New Roman"/>
                        </a:rPr>
                        <a:t>Oakwood/Black</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Calibri"/>
                          <a:cs typeface="Times New Roman"/>
                        </a:rPr>
                        <a:t>11/14</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Calibri"/>
                          <a:cs typeface="Times New Roman"/>
                        </a:rPr>
                        <a:t>Viewmont/Willis</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Calibri"/>
                          <a:cs typeface="Times New Roman"/>
                        </a:rPr>
                        <a:t>12/10</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Calibri"/>
                          <a:cs typeface="Times New Roman"/>
                        </a:rPr>
                        <a:t>Southwest/Helms</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Calibri"/>
                          <a:cs typeface="Times New Roman"/>
                        </a:rPr>
                        <a:t>12/11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Calibri"/>
                          <a:cs typeface="Times New Roman"/>
                        </a:rPr>
                        <a:t>Jenkins/Jolly</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Calibri"/>
                          <a:cs typeface="Times New Roman"/>
                        </a:rPr>
                        <a:t>12/17</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Calibri"/>
                          <a:cs typeface="Times New Roman"/>
                        </a:rPr>
                        <a:t>Longview/Hodakowski</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Calibri"/>
                          <a:cs typeface="Times New Roman"/>
                        </a:rPr>
                        <a:t>1/9</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Calibri"/>
                          <a:cs typeface="Times New Roman"/>
                        </a:rPr>
                        <a:t>Oakwood/Jolly</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Calibri"/>
                          <a:cs typeface="Times New Roman"/>
                        </a:rPr>
                        <a:t>1/16</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Calibri"/>
                          <a:cs typeface="Times New Roman"/>
                        </a:rPr>
                        <a:t>Viewmont/Black</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effectLst/>
                          <a:latin typeface="Times New Roman"/>
                          <a:ea typeface="Calibri"/>
                          <a:cs typeface="Times New Roman"/>
                        </a:rPr>
                        <a:t>2/20</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Calibri"/>
                          <a:cs typeface="Times New Roman"/>
                        </a:rPr>
                        <a:t>Jenkins/White</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Calibri"/>
                          <a:cs typeface="Times New Roman"/>
                        </a:rPr>
                        <a:t>2/27</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Calibri"/>
                          <a:cs typeface="Times New Roman"/>
                        </a:rPr>
                        <a:t>Southwest/Hodakowski</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Calibri"/>
                          <a:cs typeface="Times New Roman"/>
                        </a:rPr>
                        <a:t>2/28</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effectLst/>
                          <a:latin typeface="Times New Roman"/>
                          <a:ea typeface="Calibri"/>
                          <a:cs typeface="Times New Roman"/>
                        </a:rPr>
                        <a:t>Longview/Helms</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770079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1000"/>
            <a:ext cx="5333999" cy="604945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Footer Placeholder 1"/>
          <p:cNvSpPr>
            <a:spLocks noGrp="1"/>
          </p:cNvSpPr>
          <p:nvPr>
            <p:ph type="ftr" sz="quarter" idx="11"/>
          </p:nvPr>
        </p:nvSpPr>
        <p:spPr>
          <a:xfrm>
            <a:off x="1600199" y="6430457"/>
            <a:ext cx="6096000" cy="365125"/>
          </a:xfrm>
        </p:spPr>
        <p:txBody>
          <a:bodyPr/>
          <a:lstStyle/>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NCASCD </a:t>
            </a:r>
            <a:r>
              <a:rPr lang="en-US" dirty="0">
                <a:latin typeface="Times New Roman" pitchFamily="18" charset="0"/>
                <a:cs typeface="Times New Roman" pitchFamily="18" charset="0"/>
              </a:rPr>
              <a:t>Annual Conference - February 7, 2013    |     http://hpscandi.weebly.com/</a:t>
            </a:r>
          </a:p>
          <a:p>
            <a:r>
              <a:rPr lang="en-US" dirty="0" smtClean="0"/>
              <a:t>/</a:t>
            </a:r>
            <a:endParaRPr lang="en-US" dirty="0"/>
          </a:p>
        </p:txBody>
      </p:sp>
    </p:spTree>
    <p:extLst>
      <p:ext uri="{BB962C8B-B14F-4D97-AF65-F5344CB8AC3E}">
        <p14:creationId xmlns:p14="http://schemas.microsoft.com/office/powerpoint/2010/main" val="2067277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M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514600" y="685800"/>
            <a:ext cx="4114800" cy="5486400"/>
          </a:xfrm>
          <a:prstGeom prst="roundRect">
            <a:avLst>
              <a:gd name="adj" fmla="val 6500"/>
            </a:avLst>
          </a:prstGeom>
          <a:noFill/>
          <a:ln>
            <a:noFill/>
          </a:ln>
        </p:spPr>
      </p:pic>
    </p:spTree>
    <p:extLst>
      <p:ext uri="{BB962C8B-B14F-4D97-AF65-F5344CB8AC3E}">
        <p14:creationId xmlns:p14="http://schemas.microsoft.com/office/powerpoint/2010/main" val="28727116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Times New Roman" pitchFamily="18" charset="0"/>
                <a:cs typeface="Times New Roman" pitchFamily="18" charset="0"/>
              </a:rPr>
              <a:t>Walkthrough Form</a:t>
            </a:r>
            <a:endParaRPr lang="en-US"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b="1" dirty="0">
                <a:solidFill>
                  <a:schemeClr val="accent1">
                    <a:lumMod val="75000"/>
                  </a:schemeClr>
                </a:solidFill>
                <a:latin typeface="Times New Roman" pitchFamily="18" charset="0"/>
                <a:cs typeface="Times New Roman" pitchFamily="18" charset="0"/>
              </a:rPr>
              <a:t>Walkthrough forms </a:t>
            </a:r>
            <a:r>
              <a:rPr lang="en-US" b="1" dirty="0" smtClean="0">
                <a:solidFill>
                  <a:schemeClr val="accent1">
                    <a:lumMod val="75000"/>
                  </a:schemeClr>
                </a:solidFill>
                <a:latin typeface="Times New Roman" pitchFamily="18" charset="0"/>
                <a:cs typeface="Times New Roman" pitchFamily="18" charset="0"/>
              </a:rPr>
              <a:t>are based </a:t>
            </a:r>
            <a:r>
              <a:rPr lang="en-US" b="1" dirty="0">
                <a:solidFill>
                  <a:schemeClr val="accent1">
                    <a:lumMod val="75000"/>
                  </a:schemeClr>
                </a:solidFill>
                <a:latin typeface="Times New Roman" pitchFamily="18" charset="0"/>
                <a:cs typeface="Times New Roman" pitchFamily="18" charset="0"/>
              </a:rPr>
              <a:t>on district instructional </a:t>
            </a:r>
            <a:r>
              <a:rPr lang="en-US" b="1" dirty="0" smtClean="0">
                <a:solidFill>
                  <a:schemeClr val="accent1">
                    <a:lumMod val="75000"/>
                  </a:schemeClr>
                </a:solidFill>
                <a:latin typeface="Times New Roman" pitchFamily="18" charset="0"/>
                <a:cs typeface="Times New Roman" pitchFamily="18" charset="0"/>
              </a:rPr>
              <a:t>non-</a:t>
            </a:r>
            <a:r>
              <a:rPr lang="en-US" b="1" dirty="0" err="1" smtClean="0">
                <a:solidFill>
                  <a:schemeClr val="accent1">
                    <a:lumMod val="75000"/>
                  </a:schemeClr>
                </a:solidFill>
                <a:latin typeface="Times New Roman" pitchFamily="18" charset="0"/>
                <a:cs typeface="Times New Roman" pitchFamily="18" charset="0"/>
              </a:rPr>
              <a:t>negotiables</a:t>
            </a:r>
            <a:r>
              <a:rPr lang="en-US" b="1" dirty="0" smtClean="0">
                <a:solidFill>
                  <a:schemeClr val="accent1">
                    <a:lumMod val="75000"/>
                  </a:schemeClr>
                </a:solidFill>
                <a:latin typeface="Times New Roman" pitchFamily="18" charset="0"/>
                <a:cs typeface="Times New Roman" pitchFamily="18" charset="0"/>
              </a:rPr>
              <a:t>.</a:t>
            </a:r>
            <a:endParaRPr lang="en-US" b="1" dirty="0">
              <a:solidFill>
                <a:schemeClr val="accent1">
                  <a:lumMod val="75000"/>
                </a:schemeClr>
              </a:solidFill>
              <a:latin typeface="Times New Roman" pitchFamily="18" charset="0"/>
              <a:cs typeface="Times New Roman" pitchFamily="18" charset="0"/>
            </a:endParaRPr>
          </a:p>
          <a:p>
            <a:endParaRPr lang="en-US" b="1" dirty="0">
              <a:solidFill>
                <a:schemeClr val="accent1">
                  <a:lumMod val="75000"/>
                </a:schemeClr>
              </a:solidFill>
              <a:latin typeface="Times New Roman" pitchFamily="18" charset="0"/>
              <a:cs typeface="Times New Roman" pitchFamily="18" charset="0"/>
            </a:endParaRPr>
          </a:p>
          <a:p>
            <a:r>
              <a:rPr lang="en-US" b="1" dirty="0" smtClean="0">
                <a:solidFill>
                  <a:schemeClr val="accent1">
                    <a:lumMod val="75000"/>
                  </a:schemeClr>
                </a:solidFill>
                <a:latin typeface="Times New Roman" pitchFamily="18" charset="0"/>
                <a:cs typeface="Times New Roman" pitchFamily="18" charset="0"/>
              </a:rPr>
              <a:t>Conversations </a:t>
            </a:r>
            <a:r>
              <a:rPr lang="en-US" b="1" dirty="0">
                <a:solidFill>
                  <a:schemeClr val="accent1">
                    <a:lumMod val="75000"/>
                  </a:schemeClr>
                </a:solidFill>
                <a:latin typeface="Times New Roman" pitchFamily="18" charset="0"/>
                <a:cs typeface="Times New Roman" pitchFamily="18" charset="0"/>
              </a:rPr>
              <a:t>are the key part of the process.</a:t>
            </a:r>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6650" y="5029200"/>
            <a:ext cx="1501575" cy="150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914400" y="6356350"/>
            <a:ext cx="6553200" cy="365125"/>
          </a:xfrm>
        </p:spPr>
        <p:txBody>
          <a:bodyPr/>
          <a:lstStyle/>
          <a:p>
            <a:r>
              <a:rPr lang="en-US" dirty="0">
                <a:latin typeface="Times New Roman" pitchFamily="18" charset="0"/>
                <a:cs typeface="Times New Roman" pitchFamily="18" charset="0"/>
              </a:rPr>
              <a:t>NCASCD Annual Conference - February 7, 2013    |     http://hpscandi.weebly.com/</a:t>
            </a:r>
          </a:p>
        </p:txBody>
      </p:sp>
    </p:spTree>
    <p:extLst>
      <p:ext uri="{BB962C8B-B14F-4D97-AF65-F5344CB8AC3E}">
        <p14:creationId xmlns:p14="http://schemas.microsoft.com/office/powerpoint/2010/main" val="39088380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Times New Roman" pitchFamily="18" charset="0"/>
                <a:cs typeface="Times New Roman" pitchFamily="18" charset="0"/>
              </a:rPr>
              <a:t>Instructional Visit </a:t>
            </a:r>
            <a:endParaRPr lang="en-US" b="1" dirty="0">
              <a:solidFill>
                <a:schemeClr val="accent1">
                  <a:lumMod val="75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1728788"/>
            <a:ext cx="605790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38450" y="5692170"/>
            <a:ext cx="3124200" cy="523220"/>
          </a:xfrm>
          <a:prstGeom prst="rect">
            <a:avLst/>
          </a:prstGeom>
          <a:noFill/>
        </p:spPr>
        <p:txBody>
          <a:bodyPr wrap="square" rtlCol="0">
            <a:spAutoFit/>
          </a:bodyPr>
          <a:lstStyle/>
          <a:p>
            <a:r>
              <a:rPr lang="en-US" sz="2800" dirty="0" smtClean="0">
                <a:solidFill>
                  <a:schemeClr val="accent1">
                    <a:lumMod val="75000"/>
                  </a:schemeClr>
                </a:solidFill>
                <a:latin typeface="Times New Roman" pitchFamily="18" charset="0"/>
                <a:cs typeface="Times New Roman" pitchFamily="18" charset="0"/>
                <a:hlinkClick r:id="rId4"/>
              </a:rPr>
              <a:t>Click here for video</a:t>
            </a:r>
            <a:endParaRPr lang="en-US" sz="2800" dirty="0">
              <a:solidFill>
                <a:schemeClr val="accent1">
                  <a:lumMod val="75000"/>
                </a:schemeClr>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a:xfrm>
            <a:off x="1143000" y="6324600"/>
            <a:ext cx="6705600" cy="365125"/>
          </a:xfrm>
        </p:spPr>
        <p:txBody>
          <a:bodyPr/>
          <a:lstStyle/>
          <a:p>
            <a:r>
              <a:rPr lang="en-US" dirty="0">
                <a:latin typeface="Times New Roman" pitchFamily="18" charset="0"/>
                <a:cs typeface="Times New Roman" pitchFamily="18" charset="0"/>
              </a:rPr>
              <a:t>NCASCD Annual Conference - February 7, 2013    |     http://hpscandi.weebly.com/</a:t>
            </a:r>
          </a:p>
        </p:txBody>
      </p:sp>
    </p:spTree>
    <p:extLst>
      <p:ext uri="{BB962C8B-B14F-4D97-AF65-F5344CB8AC3E}">
        <p14:creationId xmlns:p14="http://schemas.microsoft.com/office/powerpoint/2010/main" val="31758027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Times New Roman" pitchFamily="18" charset="0"/>
                <a:cs typeface="Times New Roman" pitchFamily="18" charset="0"/>
              </a:rPr>
              <a:t>Instructional Debriefing</a:t>
            </a:r>
            <a:endParaRPr lang="en-US" b="1" dirty="0">
              <a:solidFill>
                <a:schemeClr val="accent1">
                  <a:lumMod val="75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8" y="1704975"/>
            <a:ext cx="610552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9400" y="5753755"/>
            <a:ext cx="3124200" cy="523220"/>
          </a:xfrm>
          <a:prstGeom prst="rect">
            <a:avLst/>
          </a:prstGeom>
          <a:noFill/>
        </p:spPr>
        <p:txBody>
          <a:bodyPr wrap="square" rtlCol="0">
            <a:spAutoFit/>
          </a:bodyPr>
          <a:lstStyle/>
          <a:p>
            <a:r>
              <a:rPr lang="en-US" sz="2800" dirty="0" smtClean="0">
                <a:solidFill>
                  <a:schemeClr val="accent1">
                    <a:lumMod val="75000"/>
                  </a:schemeClr>
                </a:solidFill>
                <a:latin typeface="Times New Roman" pitchFamily="18" charset="0"/>
                <a:cs typeface="Times New Roman" pitchFamily="18" charset="0"/>
                <a:hlinkClick r:id="rId4"/>
              </a:rPr>
              <a:t>Click here for video</a:t>
            </a:r>
            <a:endParaRPr lang="en-US" sz="2800" dirty="0">
              <a:solidFill>
                <a:schemeClr val="accent1">
                  <a:lumMod val="75000"/>
                </a:schemeClr>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a:xfrm>
            <a:off x="914400" y="6276975"/>
            <a:ext cx="7162800" cy="365125"/>
          </a:xfrm>
        </p:spPr>
        <p:txBody>
          <a:bodyPr/>
          <a:lstStyle/>
          <a:p>
            <a:r>
              <a:rPr lang="en-US" dirty="0">
                <a:latin typeface="Times New Roman" pitchFamily="18" charset="0"/>
                <a:cs typeface="Times New Roman" pitchFamily="18" charset="0"/>
              </a:rPr>
              <a:t>NCASCD Annual Conference - February 7, 2013    |     http://hpscandi.weebly.com/</a:t>
            </a:r>
          </a:p>
        </p:txBody>
      </p:sp>
    </p:spTree>
    <p:extLst>
      <p:ext uri="{BB962C8B-B14F-4D97-AF65-F5344CB8AC3E}">
        <p14:creationId xmlns:p14="http://schemas.microsoft.com/office/powerpoint/2010/main" val="1773816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525963"/>
          </a:xfrm>
        </p:spPr>
        <p:txBody>
          <a:bodyPr/>
          <a:lstStyle/>
          <a:p>
            <a:pPr marL="0" indent="0">
              <a:buNone/>
            </a:pPr>
            <a:r>
              <a:rPr lang="en-US" dirty="0" smtClean="0">
                <a:solidFill>
                  <a:schemeClr val="accent1">
                    <a:lumMod val="75000"/>
                  </a:schemeClr>
                </a:solidFill>
                <a:latin typeface="Times New Roman" pitchFamily="18" charset="0"/>
                <a:cs typeface="Times New Roman" pitchFamily="18" charset="0"/>
              </a:rPr>
              <a:t>Non-evaluative, but </a:t>
            </a:r>
          </a:p>
          <a:p>
            <a:pPr marL="0" indent="0">
              <a:buNone/>
            </a:pPr>
            <a:r>
              <a:rPr lang="en-US" dirty="0">
                <a:solidFill>
                  <a:schemeClr val="accent1">
                    <a:lumMod val="75000"/>
                  </a:schemeClr>
                </a:solidFill>
                <a:latin typeface="Times New Roman" pitchFamily="18" charset="0"/>
                <a:cs typeface="Times New Roman" pitchFamily="18" charset="0"/>
              </a:rPr>
              <a:t>	</a:t>
            </a:r>
            <a:r>
              <a:rPr lang="en-US" dirty="0" smtClean="0">
                <a:solidFill>
                  <a:schemeClr val="accent1">
                    <a:lumMod val="75000"/>
                  </a:schemeClr>
                </a:solidFill>
                <a:latin typeface="Times New Roman" pitchFamily="18" charset="0"/>
                <a:cs typeface="Times New Roman" pitchFamily="18" charset="0"/>
              </a:rPr>
              <a:t>	</a:t>
            </a:r>
            <a:r>
              <a:rPr lang="en-US" sz="4400" i="1" dirty="0" smtClean="0">
                <a:solidFill>
                  <a:schemeClr val="accent1">
                    <a:lumMod val="75000"/>
                  </a:schemeClr>
                </a:solidFill>
                <a:latin typeface="Times New Roman" pitchFamily="18" charset="0"/>
                <a:cs typeface="Times New Roman" pitchFamily="18" charset="0"/>
              </a:rPr>
              <a:t>formative</a:t>
            </a:r>
            <a:r>
              <a:rPr lang="en-US" dirty="0" smtClean="0">
                <a:solidFill>
                  <a:schemeClr val="accent1">
                    <a:lumMod val="75000"/>
                  </a:schemeClr>
                </a:solidFill>
                <a:latin typeface="Times New Roman" pitchFamily="18" charset="0"/>
                <a:cs typeface="Times New Roman" pitchFamily="18" charset="0"/>
              </a:rPr>
              <a:t> and </a:t>
            </a:r>
          </a:p>
          <a:p>
            <a:pPr marL="0" indent="0">
              <a:buNone/>
            </a:pPr>
            <a:r>
              <a:rPr lang="en-US" dirty="0" smtClean="0">
                <a:solidFill>
                  <a:schemeClr val="accent1">
                    <a:lumMod val="75000"/>
                  </a:schemeClr>
                </a:solidFill>
                <a:latin typeface="Times New Roman" pitchFamily="18" charset="0"/>
                <a:cs typeface="Times New Roman" pitchFamily="18" charset="0"/>
              </a:rPr>
              <a:t>				</a:t>
            </a:r>
            <a:r>
              <a:rPr lang="en-US" sz="5200" b="1" dirty="0" smtClean="0">
                <a:solidFill>
                  <a:schemeClr val="accent1">
                    <a:lumMod val="75000"/>
                  </a:schemeClr>
                </a:solidFill>
                <a:latin typeface="Times New Roman" pitchFamily="18" charset="0"/>
                <a:cs typeface="Times New Roman" pitchFamily="18" charset="0"/>
              </a:rPr>
              <a:t>informative!</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19600"/>
            <a:ext cx="1952625" cy="195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1219200" y="6356350"/>
            <a:ext cx="6934200" cy="365125"/>
          </a:xfrm>
        </p:spPr>
        <p:txBody>
          <a:bodyPr/>
          <a:lstStyle/>
          <a:p>
            <a:r>
              <a:rPr lang="en-US" dirty="0">
                <a:latin typeface="Times New Roman" pitchFamily="18" charset="0"/>
                <a:cs typeface="Times New Roman" pitchFamily="18" charset="0"/>
              </a:rPr>
              <a:t>NCASCD Annual Conference - February 7, 2013    |     http://hpscandi.weebly.com/</a:t>
            </a:r>
          </a:p>
        </p:txBody>
      </p:sp>
    </p:spTree>
    <p:extLst>
      <p:ext uri="{BB962C8B-B14F-4D97-AF65-F5344CB8AC3E}">
        <p14:creationId xmlns:p14="http://schemas.microsoft.com/office/powerpoint/2010/main" val="38104694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600200" y="685800"/>
            <a:ext cx="5791200" cy="580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solidFill>
                  <a:schemeClr val="accent1">
                    <a:lumMod val="75000"/>
                  </a:schemeClr>
                </a:solidFill>
                <a:latin typeface="Times New Roman" pitchFamily="18" charset="0"/>
                <a:cs typeface="Times New Roman" pitchFamily="18" charset="0"/>
              </a:rPr>
              <a:t>Curricular Vision</a:t>
            </a:r>
            <a:endParaRPr lang="en-US"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ctr">
              <a:buNone/>
            </a:pPr>
            <a:r>
              <a:rPr lang="en-US" b="1" dirty="0" smtClean="0">
                <a:solidFill>
                  <a:schemeClr val="accent1">
                    <a:lumMod val="75000"/>
                  </a:schemeClr>
                </a:solidFill>
                <a:latin typeface="Times New Roman" pitchFamily="18" charset="0"/>
                <a:cs typeface="Times New Roman" pitchFamily="18" charset="0"/>
              </a:rPr>
              <a:t>Resulted in an articulation of defined curricular vision </a:t>
            </a:r>
          </a:p>
          <a:p>
            <a:pPr marL="0" indent="0" algn="ctr">
              <a:buNone/>
            </a:pPr>
            <a:endParaRPr lang="en-US" b="1" dirty="0" smtClean="0">
              <a:solidFill>
                <a:schemeClr val="accent1">
                  <a:lumMod val="75000"/>
                </a:schemeClr>
              </a:solidFill>
              <a:latin typeface="Times New Roman" pitchFamily="18" charset="0"/>
              <a:cs typeface="Times New Roman" pitchFamily="18" charset="0"/>
            </a:endParaRPr>
          </a:p>
          <a:p>
            <a:pPr marL="0" indent="0" algn="ctr">
              <a:buNone/>
            </a:pPr>
            <a:r>
              <a:rPr lang="en-US" b="1" dirty="0" smtClean="0">
                <a:solidFill>
                  <a:schemeClr val="accent1">
                    <a:lumMod val="75000"/>
                  </a:schemeClr>
                </a:solidFill>
                <a:latin typeface="Times New Roman" pitchFamily="18" charset="0"/>
                <a:cs typeface="Times New Roman" pitchFamily="18" charset="0"/>
              </a:rPr>
              <a:t>Informed mid-year check points </a:t>
            </a:r>
          </a:p>
          <a:p>
            <a:pPr marL="0" indent="0" algn="ctr">
              <a:buNone/>
            </a:pPr>
            <a:endParaRPr lang="en-US" b="1" dirty="0" smtClean="0">
              <a:solidFill>
                <a:schemeClr val="accent1">
                  <a:lumMod val="75000"/>
                </a:schemeClr>
              </a:solidFill>
              <a:latin typeface="Times New Roman" pitchFamily="18" charset="0"/>
              <a:cs typeface="Times New Roman" pitchFamily="18" charset="0"/>
            </a:endParaRPr>
          </a:p>
          <a:p>
            <a:pPr marL="0" indent="0" algn="ctr">
              <a:buNone/>
            </a:pPr>
            <a:r>
              <a:rPr lang="en-US" b="1" dirty="0" smtClean="0">
                <a:solidFill>
                  <a:schemeClr val="accent1">
                    <a:lumMod val="75000"/>
                  </a:schemeClr>
                </a:solidFill>
                <a:latin typeface="Times New Roman" pitchFamily="18" charset="0"/>
                <a:cs typeface="Times New Roman" pitchFamily="18" charset="0"/>
              </a:rPr>
              <a:t>Aligned vision for directors</a:t>
            </a:r>
            <a:r>
              <a:rPr lang="en-US" b="1" dirty="0">
                <a:solidFill>
                  <a:schemeClr val="accent1">
                    <a:lumMod val="75000"/>
                  </a:schemeClr>
                </a:solidFill>
                <a:latin typeface="Times New Roman" pitchFamily="18" charset="0"/>
                <a:cs typeface="Times New Roman" pitchFamily="18" charset="0"/>
              </a:rPr>
              <a:t>, principals, </a:t>
            </a:r>
            <a:r>
              <a:rPr lang="en-US" b="1" dirty="0" smtClean="0">
                <a:solidFill>
                  <a:schemeClr val="accent1">
                    <a:lumMod val="75000"/>
                  </a:schemeClr>
                </a:solidFill>
                <a:latin typeface="Times New Roman" pitchFamily="18" charset="0"/>
                <a:cs typeface="Times New Roman" pitchFamily="18" charset="0"/>
              </a:rPr>
              <a:t>assistant principals and </a:t>
            </a:r>
            <a:r>
              <a:rPr lang="en-US" b="1" dirty="0">
                <a:solidFill>
                  <a:schemeClr val="accent1">
                    <a:lumMod val="75000"/>
                  </a:schemeClr>
                </a:solidFill>
                <a:latin typeface="Times New Roman" pitchFamily="18" charset="0"/>
                <a:cs typeface="Times New Roman" pitchFamily="18" charset="0"/>
              </a:rPr>
              <a:t>curriculum department</a:t>
            </a:r>
          </a:p>
        </p:txBody>
      </p:sp>
      <p:sp>
        <p:nvSpPr>
          <p:cNvPr id="5" name="Footer Placeholder 4"/>
          <p:cNvSpPr>
            <a:spLocks noGrp="1"/>
          </p:cNvSpPr>
          <p:nvPr>
            <p:ph type="ftr" sz="quarter" idx="11"/>
          </p:nvPr>
        </p:nvSpPr>
        <p:spPr>
          <a:xfrm>
            <a:off x="1524000" y="6356350"/>
            <a:ext cx="5867400" cy="365125"/>
          </a:xfrm>
        </p:spPr>
        <p:txBody>
          <a:bodyPr/>
          <a:lstStyle/>
          <a:p>
            <a:r>
              <a:rPr lang="en-US" dirty="0">
                <a:latin typeface="Times New Roman" pitchFamily="18" charset="0"/>
                <a:cs typeface="Times New Roman" pitchFamily="18" charset="0"/>
              </a:rPr>
              <a:t>NCASCD Annual Conference - February 7, 2013    |     http://hpscandi.weebly.com/</a:t>
            </a:r>
          </a:p>
        </p:txBody>
      </p:sp>
    </p:spTree>
    <p:extLst>
      <p:ext uri="{BB962C8B-B14F-4D97-AF65-F5344CB8AC3E}">
        <p14:creationId xmlns:p14="http://schemas.microsoft.com/office/powerpoint/2010/main" val="4463098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1000"/>
            <a:ext cx="5333999" cy="604945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Footer Placeholder 1"/>
          <p:cNvSpPr>
            <a:spLocks noGrp="1"/>
          </p:cNvSpPr>
          <p:nvPr>
            <p:ph type="ftr" sz="quarter" idx="11"/>
          </p:nvPr>
        </p:nvSpPr>
        <p:spPr>
          <a:xfrm>
            <a:off x="1600199" y="6430457"/>
            <a:ext cx="6096000" cy="365125"/>
          </a:xfrm>
        </p:spPr>
        <p:txBody>
          <a:bodyPr/>
          <a:lstStyle/>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NCASCD </a:t>
            </a:r>
            <a:r>
              <a:rPr lang="en-US" dirty="0">
                <a:latin typeface="Times New Roman" pitchFamily="18" charset="0"/>
                <a:cs typeface="Times New Roman" pitchFamily="18" charset="0"/>
              </a:rPr>
              <a:t>Annual Conference - February 7, 2013    |     http://hpscandi.weebly.com/</a:t>
            </a:r>
          </a:p>
          <a:p>
            <a:r>
              <a:rPr lang="en-US" dirty="0" smtClean="0"/>
              <a:t>/</a:t>
            </a:r>
            <a:endParaRPr lang="en-US" dirty="0"/>
          </a:p>
        </p:txBody>
      </p:sp>
    </p:spTree>
    <p:extLst>
      <p:ext uri="{BB962C8B-B14F-4D97-AF65-F5344CB8AC3E}">
        <p14:creationId xmlns:p14="http://schemas.microsoft.com/office/powerpoint/2010/main" val="36515924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Times New Roman" pitchFamily="18" charset="0"/>
                <a:cs typeface="Times New Roman" pitchFamily="18" charset="0"/>
              </a:rPr>
              <a:t>Collaborative Walkthroughs</a:t>
            </a:r>
            <a:endParaRPr lang="en-US"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524000"/>
            <a:ext cx="8229600" cy="4953000"/>
          </a:xfrm>
        </p:spPr>
        <p:txBody>
          <a:bodyPr>
            <a:normAutofit/>
          </a:bodyPr>
          <a:lstStyle/>
          <a:p>
            <a:r>
              <a:rPr lang="en-US" dirty="0" smtClean="0">
                <a:solidFill>
                  <a:schemeClr val="accent1">
                    <a:lumMod val="75000"/>
                  </a:schemeClr>
                </a:solidFill>
                <a:latin typeface="Times New Roman" pitchFamily="18" charset="0"/>
                <a:cs typeface="Times New Roman" pitchFamily="18" charset="0"/>
              </a:rPr>
              <a:t>Helps </a:t>
            </a:r>
            <a:r>
              <a:rPr lang="en-US" dirty="0">
                <a:solidFill>
                  <a:schemeClr val="accent1">
                    <a:lumMod val="75000"/>
                  </a:schemeClr>
                </a:solidFill>
                <a:latin typeface="Times New Roman" pitchFamily="18" charset="0"/>
                <a:cs typeface="Times New Roman" pitchFamily="18" charset="0"/>
              </a:rPr>
              <a:t>district target </a:t>
            </a:r>
            <a:r>
              <a:rPr lang="en-US" dirty="0" smtClean="0">
                <a:solidFill>
                  <a:schemeClr val="accent1">
                    <a:lumMod val="75000"/>
                  </a:schemeClr>
                </a:solidFill>
                <a:latin typeface="Times New Roman" pitchFamily="18" charset="0"/>
                <a:cs typeface="Times New Roman" pitchFamily="18" charset="0"/>
              </a:rPr>
              <a:t>and differentiate </a:t>
            </a:r>
            <a:r>
              <a:rPr lang="en-US" dirty="0" smtClean="0">
                <a:solidFill>
                  <a:schemeClr val="accent1">
                    <a:lumMod val="75000"/>
                  </a:schemeClr>
                </a:solidFill>
                <a:latin typeface="Times New Roman" pitchFamily="18" charset="0"/>
                <a:cs typeface="Times New Roman" pitchFamily="18" charset="0"/>
              </a:rPr>
              <a:t>professional </a:t>
            </a:r>
            <a:r>
              <a:rPr lang="en-US" dirty="0">
                <a:solidFill>
                  <a:schemeClr val="accent1">
                    <a:lumMod val="75000"/>
                  </a:schemeClr>
                </a:solidFill>
                <a:latin typeface="Times New Roman" pitchFamily="18" charset="0"/>
                <a:cs typeface="Times New Roman" pitchFamily="18" charset="0"/>
              </a:rPr>
              <a:t>development </a:t>
            </a:r>
            <a:endParaRPr lang="en-US" dirty="0" smtClean="0">
              <a:solidFill>
                <a:schemeClr val="accent1">
                  <a:lumMod val="75000"/>
                </a:schemeClr>
              </a:solidFill>
              <a:latin typeface="Times New Roman" pitchFamily="18" charset="0"/>
              <a:cs typeface="Times New Roman" pitchFamily="18" charset="0"/>
            </a:endParaRPr>
          </a:p>
          <a:p>
            <a:pPr lvl="1"/>
            <a:r>
              <a:rPr lang="en-US" dirty="0" smtClean="0">
                <a:solidFill>
                  <a:schemeClr val="accent1">
                    <a:lumMod val="75000"/>
                  </a:schemeClr>
                </a:solidFill>
                <a:latin typeface="Times New Roman" pitchFamily="18" charset="0"/>
                <a:cs typeface="Times New Roman" pitchFamily="18" charset="0"/>
              </a:rPr>
              <a:t>BT walkthroughs</a:t>
            </a:r>
          </a:p>
          <a:p>
            <a:pPr lvl="1"/>
            <a:r>
              <a:rPr lang="en-US" dirty="0" smtClean="0">
                <a:solidFill>
                  <a:schemeClr val="accent1">
                    <a:lumMod val="75000"/>
                  </a:schemeClr>
                </a:solidFill>
                <a:latin typeface="Times New Roman" pitchFamily="18" charset="0"/>
                <a:cs typeface="Times New Roman" pitchFamily="18" charset="0"/>
              </a:rPr>
              <a:t>Classroom visits in other schools</a:t>
            </a:r>
          </a:p>
          <a:p>
            <a:pPr lvl="1"/>
            <a:endParaRPr lang="en-US" dirty="0" smtClean="0">
              <a:solidFill>
                <a:schemeClr val="accent1">
                  <a:lumMod val="75000"/>
                </a:schemeClr>
              </a:solidFill>
              <a:latin typeface="Times New Roman" pitchFamily="18" charset="0"/>
              <a:cs typeface="Times New Roman" pitchFamily="18" charset="0"/>
            </a:endParaRPr>
          </a:p>
          <a:p>
            <a:r>
              <a:rPr lang="en-US" dirty="0" smtClean="0">
                <a:solidFill>
                  <a:schemeClr val="accent1">
                    <a:lumMod val="75000"/>
                  </a:schemeClr>
                </a:solidFill>
                <a:latin typeface="Times New Roman" pitchFamily="18" charset="0"/>
                <a:cs typeface="Times New Roman" pitchFamily="18" charset="0"/>
              </a:rPr>
              <a:t>Supports </a:t>
            </a:r>
            <a:r>
              <a:rPr lang="en-US" dirty="0" smtClean="0">
                <a:solidFill>
                  <a:schemeClr val="accent1">
                    <a:lumMod val="75000"/>
                  </a:schemeClr>
                </a:solidFill>
                <a:latin typeface="Times New Roman" pitchFamily="18" charset="0"/>
                <a:cs typeface="Times New Roman" pitchFamily="18" charset="0"/>
              </a:rPr>
              <a:t>principals as instructional leaders in the </a:t>
            </a:r>
            <a:r>
              <a:rPr lang="en-US" dirty="0" smtClean="0">
                <a:solidFill>
                  <a:schemeClr val="accent1">
                    <a:lumMod val="75000"/>
                  </a:schemeClr>
                </a:solidFill>
                <a:latin typeface="Times New Roman" pitchFamily="18" charset="0"/>
                <a:cs typeface="Times New Roman" pitchFamily="18" charset="0"/>
              </a:rPr>
              <a:t>building</a:t>
            </a:r>
          </a:p>
          <a:p>
            <a:pPr lvl="1"/>
            <a:r>
              <a:rPr lang="en-US" dirty="0" smtClean="0">
                <a:solidFill>
                  <a:schemeClr val="accent1">
                    <a:lumMod val="75000"/>
                  </a:schemeClr>
                </a:solidFill>
                <a:latin typeface="Times New Roman" pitchFamily="18" charset="0"/>
                <a:cs typeface="Times New Roman" pitchFamily="18" charset="0"/>
              </a:rPr>
              <a:t>Revision faculty meetings</a:t>
            </a:r>
          </a:p>
          <a:p>
            <a:pPr lvl="1"/>
            <a:r>
              <a:rPr lang="en-US" dirty="0" smtClean="0">
                <a:solidFill>
                  <a:schemeClr val="accent1">
                    <a:lumMod val="75000"/>
                  </a:schemeClr>
                </a:solidFill>
                <a:latin typeface="Times New Roman" pitchFamily="18" charset="0"/>
                <a:cs typeface="Times New Roman" pitchFamily="18" charset="0"/>
              </a:rPr>
              <a:t>Structure of PLCs</a:t>
            </a:r>
            <a:endParaRPr lang="en-US" dirty="0" smtClean="0">
              <a:solidFill>
                <a:schemeClr val="accent1">
                  <a:lumMod val="75000"/>
                </a:schemeClr>
              </a:solidFill>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4953000"/>
            <a:ext cx="1155906" cy="115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1295400" y="6356350"/>
            <a:ext cx="6705600" cy="365125"/>
          </a:xfrm>
        </p:spPr>
        <p:txBody>
          <a:bodyPr/>
          <a:lstStyle/>
          <a:p>
            <a:r>
              <a:rPr lang="en-US" dirty="0">
                <a:latin typeface="Times New Roman" pitchFamily="18" charset="0"/>
                <a:cs typeface="Times New Roman" pitchFamily="18" charset="0"/>
              </a:rPr>
              <a:t>NCASCD Annual Conference - February 7, 2013    |     http://hpscandi.weebly.com/</a:t>
            </a:r>
          </a:p>
        </p:txBody>
      </p:sp>
    </p:spTree>
    <p:extLst>
      <p:ext uri="{BB962C8B-B14F-4D97-AF65-F5344CB8AC3E}">
        <p14:creationId xmlns:p14="http://schemas.microsoft.com/office/powerpoint/2010/main" val="24740630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Times New Roman" pitchFamily="18" charset="0"/>
                <a:cs typeface="Times New Roman" pitchFamily="18" charset="0"/>
              </a:rPr>
              <a:t>Collaborative Walkthroughs</a:t>
            </a:r>
            <a:endParaRPr lang="en-US"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524000"/>
            <a:ext cx="8229600" cy="4953000"/>
          </a:xfrm>
        </p:spPr>
        <p:txBody>
          <a:bodyPr>
            <a:normAutofit/>
          </a:bodyPr>
          <a:lstStyle/>
          <a:p>
            <a:r>
              <a:rPr lang="en-US" dirty="0" smtClean="0">
                <a:solidFill>
                  <a:schemeClr val="accent1">
                    <a:lumMod val="75000"/>
                  </a:schemeClr>
                </a:solidFill>
                <a:latin typeface="Times New Roman" pitchFamily="18" charset="0"/>
                <a:cs typeface="Times New Roman" pitchFamily="18" charset="0"/>
              </a:rPr>
              <a:t>Fosters </a:t>
            </a:r>
            <a:r>
              <a:rPr lang="en-US" dirty="0" smtClean="0">
                <a:solidFill>
                  <a:schemeClr val="accent1">
                    <a:lumMod val="75000"/>
                  </a:schemeClr>
                </a:solidFill>
                <a:latin typeface="Times New Roman" pitchFamily="18" charset="0"/>
                <a:cs typeface="Times New Roman" pitchFamily="18" charset="0"/>
              </a:rPr>
              <a:t>opportunities for principal </a:t>
            </a:r>
            <a:r>
              <a:rPr lang="en-US" dirty="0" smtClean="0">
                <a:solidFill>
                  <a:schemeClr val="accent1">
                    <a:lumMod val="75000"/>
                  </a:schemeClr>
                </a:solidFill>
                <a:latin typeface="Times New Roman" pitchFamily="18" charset="0"/>
                <a:cs typeface="Times New Roman" pitchFamily="18" charset="0"/>
              </a:rPr>
              <a:t>discussion  </a:t>
            </a:r>
            <a:r>
              <a:rPr lang="en-US" dirty="0" smtClean="0">
                <a:solidFill>
                  <a:schemeClr val="accent1">
                    <a:lumMod val="75000"/>
                  </a:schemeClr>
                </a:solidFill>
                <a:latin typeface="Times New Roman" pitchFamily="18" charset="0"/>
                <a:cs typeface="Times New Roman" pitchFamily="18" charset="0"/>
              </a:rPr>
              <a:t>on many </a:t>
            </a:r>
            <a:r>
              <a:rPr lang="en-US" dirty="0" smtClean="0">
                <a:solidFill>
                  <a:schemeClr val="accent1">
                    <a:lumMod val="75000"/>
                  </a:schemeClr>
                </a:solidFill>
                <a:latin typeface="Times New Roman" pitchFamily="18" charset="0"/>
                <a:cs typeface="Times New Roman" pitchFamily="18" charset="0"/>
              </a:rPr>
              <a:t>topics</a:t>
            </a:r>
          </a:p>
          <a:p>
            <a:pPr lvl="1"/>
            <a:r>
              <a:rPr lang="en-US" dirty="0" smtClean="0">
                <a:solidFill>
                  <a:schemeClr val="accent1">
                    <a:lumMod val="75000"/>
                  </a:schemeClr>
                </a:solidFill>
                <a:latin typeface="Times New Roman" pitchFamily="18" charset="0"/>
                <a:cs typeface="Times New Roman" pitchFamily="18" charset="0"/>
              </a:rPr>
              <a:t>Instructional shifts</a:t>
            </a:r>
          </a:p>
          <a:p>
            <a:pPr lvl="1"/>
            <a:r>
              <a:rPr lang="en-US" dirty="0" smtClean="0">
                <a:solidFill>
                  <a:schemeClr val="accent1">
                    <a:lumMod val="75000"/>
                  </a:schemeClr>
                </a:solidFill>
                <a:latin typeface="Times New Roman" pitchFamily="18" charset="0"/>
                <a:cs typeface="Times New Roman" pitchFamily="18" charset="0"/>
              </a:rPr>
              <a:t>Model math classrooms</a:t>
            </a:r>
            <a:endParaRPr lang="en-US" dirty="0" smtClean="0">
              <a:solidFill>
                <a:schemeClr val="accent1">
                  <a:lumMod val="75000"/>
                </a:schemeClr>
              </a:solidFill>
              <a:latin typeface="Times New Roman" pitchFamily="18" charset="0"/>
              <a:cs typeface="Times New Roman" pitchFamily="18" charset="0"/>
            </a:endParaRPr>
          </a:p>
          <a:p>
            <a:r>
              <a:rPr lang="en-US" dirty="0" smtClean="0">
                <a:solidFill>
                  <a:schemeClr val="accent1">
                    <a:lumMod val="75000"/>
                  </a:schemeClr>
                </a:solidFill>
                <a:latin typeface="Times New Roman" pitchFamily="18" charset="0"/>
                <a:cs typeface="Times New Roman" pitchFamily="18" charset="0"/>
              </a:rPr>
              <a:t>Builds inter-rater reliability, </a:t>
            </a:r>
            <a:r>
              <a:rPr lang="en-US" dirty="0" smtClean="0">
                <a:solidFill>
                  <a:schemeClr val="accent1">
                    <a:lumMod val="75000"/>
                  </a:schemeClr>
                </a:solidFill>
                <a:latin typeface="Times New Roman" pitchFamily="18" charset="0"/>
                <a:cs typeface="Times New Roman" pitchFamily="18" charset="0"/>
              </a:rPr>
              <a:t>continuity and community </a:t>
            </a:r>
          </a:p>
          <a:p>
            <a:pPr lvl="1"/>
            <a:r>
              <a:rPr lang="en-US" dirty="0" smtClean="0">
                <a:solidFill>
                  <a:schemeClr val="accent1">
                    <a:lumMod val="75000"/>
                  </a:schemeClr>
                </a:solidFill>
                <a:latin typeface="Times New Roman" pitchFamily="18" charset="0"/>
                <a:cs typeface="Times New Roman" pitchFamily="18" charset="0"/>
              </a:rPr>
              <a:t>Common tool</a:t>
            </a:r>
            <a:endParaRPr lang="en-US" dirty="0" smtClean="0">
              <a:solidFill>
                <a:schemeClr val="accent1">
                  <a:lumMod val="75000"/>
                </a:schemeClr>
              </a:solidFill>
              <a:latin typeface="Times New Roman" pitchFamily="18" charset="0"/>
              <a:cs typeface="Times New Roman" pitchFamily="18" charset="0"/>
            </a:endParaRPr>
          </a:p>
          <a:p>
            <a:pPr lvl="1"/>
            <a:r>
              <a:rPr lang="en-US" dirty="0" smtClean="0">
                <a:solidFill>
                  <a:schemeClr val="accent1">
                    <a:lumMod val="75000"/>
                  </a:schemeClr>
                </a:solidFill>
                <a:latin typeface="Times New Roman" pitchFamily="18" charset="0"/>
                <a:cs typeface="Times New Roman" pitchFamily="18" charset="0"/>
              </a:rPr>
              <a:t>More consistency reflected in NCEES</a:t>
            </a:r>
          </a:p>
          <a:p>
            <a:pPr lvl="1"/>
            <a:r>
              <a:rPr lang="en-US" dirty="0" smtClean="0">
                <a:solidFill>
                  <a:schemeClr val="accent1">
                    <a:lumMod val="75000"/>
                  </a:schemeClr>
                </a:solidFill>
                <a:latin typeface="Times New Roman" pitchFamily="18" charset="0"/>
                <a:cs typeface="Times New Roman" pitchFamily="18" charset="0"/>
              </a:rPr>
              <a:t>Opens the door to communicate:  Principal PLC</a:t>
            </a:r>
            <a:endParaRPr lang="en-US" dirty="0" smtClean="0">
              <a:solidFill>
                <a:schemeClr val="accent1">
                  <a:lumMod val="75000"/>
                </a:schemeClr>
              </a:solidFill>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09800"/>
            <a:ext cx="1155906" cy="115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1295400" y="6356350"/>
            <a:ext cx="6705600" cy="365125"/>
          </a:xfrm>
        </p:spPr>
        <p:txBody>
          <a:bodyPr/>
          <a:lstStyle/>
          <a:p>
            <a:r>
              <a:rPr lang="en-US" dirty="0">
                <a:latin typeface="Times New Roman" pitchFamily="18" charset="0"/>
                <a:cs typeface="Times New Roman" pitchFamily="18" charset="0"/>
              </a:rPr>
              <a:t>NCASCD Annual Conference - February 7, 2013    |     http://hpscandi.weebly.com/</a:t>
            </a:r>
          </a:p>
        </p:txBody>
      </p:sp>
    </p:spTree>
    <p:extLst>
      <p:ext uri="{BB962C8B-B14F-4D97-AF65-F5344CB8AC3E}">
        <p14:creationId xmlns:p14="http://schemas.microsoft.com/office/powerpoint/2010/main" val="469846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marL="0" indent="0" algn="ctr">
              <a:buNone/>
            </a:pPr>
            <a:r>
              <a:rPr lang="en-US" sz="4400" b="1" dirty="0" smtClean="0">
                <a:solidFill>
                  <a:schemeClr val="accent1">
                    <a:lumMod val="75000"/>
                  </a:schemeClr>
                </a:solidFill>
                <a:latin typeface="Times New Roman" pitchFamily="18" charset="0"/>
                <a:cs typeface="Times New Roman" pitchFamily="18" charset="0"/>
              </a:rPr>
              <a:t>We learned the importance of </a:t>
            </a:r>
            <a:r>
              <a:rPr lang="en-US" sz="6000" b="1" dirty="0" smtClean="0">
                <a:solidFill>
                  <a:schemeClr val="accent1">
                    <a:lumMod val="75000"/>
                  </a:schemeClr>
                </a:solidFill>
                <a:latin typeface="Times New Roman" pitchFamily="18" charset="0"/>
                <a:cs typeface="Times New Roman" pitchFamily="18" charset="0"/>
              </a:rPr>
              <a:t>conversations</a:t>
            </a:r>
            <a:r>
              <a:rPr lang="en-US" sz="4400" b="1" dirty="0" smtClean="0">
                <a:solidFill>
                  <a:schemeClr val="accent1">
                    <a:lumMod val="75000"/>
                  </a:schemeClr>
                </a:solidFill>
                <a:latin typeface="Times New Roman" pitchFamily="18" charset="0"/>
                <a:cs typeface="Times New Roman" pitchFamily="18" charset="0"/>
              </a:rPr>
              <a:t> around </a:t>
            </a:r>
            <a:r>
              <a:rPr lang="en-US" sz="4400" b="1" i="1" dirty="0" smtClean="0">
                <a:solidFill>
                  <a:schemeClr val="accent1">
                    <a:lumMod val="75000"/>
                  </a:schemeClr>
                </a:solidFill>
                <a:latin typeface="Times New Roman" pitchFamily="18" charset="0"/>
                <a:cs typeface="Times New Roman" pitchFamily="18" charset="0"/>
              </a:rPr>
              <a:t>instructional initiatives</a:t>
            </a:r>
            <a:r>
              <a:rPr lang="en-US" sz="4400" b="1" dirty="0" smtClean="0">
                <a:solidFill>
                  <a:schemeClr val="accent1">
                    <a:lumMod val="75000"/>
                  </a:schemeClr>
                </a:solidFill>
                <a:latin typeface="Times New Roman" pitchFamily="18" charset="0"/>
                <a:cs typeface="Times New Roman" pitchFamily="18" charset="0"/>
              </a:rPr>
              <a:t> across the district within the </a:t>
            </a:r>
            <a:r>
              <a:rPr lang="en-US" sz="5400" b="1" dirty="0" smtClean="0">
                <a:solidFill>
                  <a:schemeClr val="accent1">
                    <a:lumMod val="75000"/>
                  </a:schemeClr>
                </a:solidFill>
                <a:latin typeface="Times New Roman" pitchFamily="18" charset="0"/>
                <a:cs typeface="Times New Roman" pitchFamily="18" charset="0"/>
              </a:rPr>
              <a:t>context of our classrooms</a:t>
            </a:r>
            <a:r>
              <a:rPr lang="en-US" sz="4400" b="1" dirty="0" smtClean="0">
                <a:solidFill>
                  <a:schemeClr val="accent1">
                    <a:lumMod val="75000"/>
                  </a:schemeClr>
                </a:solidFill>
                <a:latin typeface="Times New Roman" pitchFamily="18" charset="0"/>
                <a:cs typeface="Times New Roman" pitchFamily="18" charset="0"/>
              </a:rPr>
              <a:t>.</a:t>
            </a:r>
          </a:p>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5206015"/>
            <a:ext cx="1189037" cy="119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990600" y="6416675"/>
            <a:ext cx="7086600" cy="365125"/>
          </a:xfrm>
        </p:spPr>
        <p:txBody>
          <a:bodyPr/>
          <a:lstStyle/>
          <a:p>
            <a:r>
              <a:rPr lang="en-US" dirty="0">
                <a:latin typeface="Times New Roman" pitchFamily="18" charset="0"/>
                <a:cs typeface="Times New Roman" pitchFamily="18" charset="0"/>
              </a:rPr>
              <a:t>NCASCD Annual Conference - February 7, 2013    |     http://hpscandi.weebly.com/</a:t>
            </a:r>
          </a:p>
        </p:txBody>
      </p:sp>
    </p:spTree>
    <p:extLst>
      <p:ext uri="{BB962C8B-B14F-4D97-AF65-F5344CB8AC3E}">
        <p14:creationId xmlns:p14="http://schemas.microsoft.com/office/powerpoint/2010/main" val="10159453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Times New Roman" pitchFamily="18" charset="0"/>
                <a:cs typeface="Times New Roman" pitchFamily="18" charset="0"/>
              </a:rPr>
              <a:t>Instructional Conversations</a:t>
            </a:r>
            <a:endParaRPr lang="en-US" b="1" dirty="0">
              <a:solidFill>
                <a:schemeClr val="accent1">
                  <a:lumMod val="75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00150"/>
            <a:ext cx="806767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9400" y="5753755"/>
            <a:ext cx="3124200" cy="523220"/>
          </a:xfrm>
          <a:prstGeom prst="rect">
            <a:avLst/>
          </a:prstGeom>
          <a:noFill/>
        </p:spPr>
        <p:txBody>
          <a:bodyPr wrap="square" rtlCol="0">
            <a:spAutoFit/>
          </a:bodyPr>
          <a:lstStyle/>
          <a:p>
            <a:r>
              <a:rPr lang="en-US" sz="2800" dirty="0" smtClean="0">
                <a:solidFill>
                  <a:schemeClr val="accent1">
                    <a:lumMod val="75000"/>
                  </a:schemeClr>
                </a:solidFill>
                <a:latin typeface="Times New Roman" pitchFamily="18" charset="0"/>
                <a:cs typeface="Times New Roman" pitchFamily="18" charset="0"/>
                <a:hlinkClick r:id="rId4"/>
              </a:rPr>
              <a:t>Click here for video</a:t>
            </a:r>
            <a:endParaRPr lang="en-US" sz="2800" dirty="0">
              <a:solidFill>
                <a:schemeClr val="accent1">
                  <a:lumMod val="75000"/>
                </a:schemeClr>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a:xfrm>
            <a:off x="1143000" y="6356350"/>
            <a:ext cx="6705600" cy="365125"/>
          </a:xfrm>
        </p:spPr>
        <p:txBody>
          <a:bodyPr/>
          <a:lstStyle/>
          <a:p>
            <a:r>
              <a:rPr lang="en-US" dirty="0">
                <a:latin typeface="Times New Roman" pitchFamily="18" charset="0"/>
                <a:cs typeface="Times New Roman" pitchFamily="18" charset="0"/>
              </a:rPr>
              <a:t>NCASCD Annual Conference - February 7, 2013    |     http://hpscandi.weebly.com/</a:t>
            </a:r>
          </a:p>
        </p:txBody>
      </p:sp>
    </p:spTree>
    <p:extLst>
      <p:ext uri="{BB962C8B-B14F-4D97-AF65-F5344CB8AC3E}">
        <p14:creationId xmlns:p14="http://schemas.microsoft.com/office/powerpoint/2010/main" val="1799301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M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514600" y="685800"/>
            <a:ext cx="4114800" cy="5486400"/>
          </a:xfrm>
          <a:prstGeom prst="roundRect">
            <a:avLst>
              <a:gd name="adj" fmla="val 6500"/>
            </a:avLst>
          </a:prstGeom>
          <a:noFill/>
          <a:ln>
            <a:noFill/>
          </a:ln>
        </p:spPr>
      </p:pic>
    </p:spTree>
    <p:extLst>
      <p:ext uri="{BB962C8B-B14F-4D97-AF65-F5344CB8AC3E}">
        <p14:creationId xmlns:p14="http://schemas.microsoft.com/office/powerpoint/2010/main" val="836688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Times New Roman" pitchFamily="18" charset="0"/>
                <a:cs typeface="Times New Roman" pitchFamily="18" charset="0"/>
              </a:rPr>
              <a:t>Questions or Feedback?</a:t>
            </a:r>
            <a:endParaRPr lang="en-US" b="1" dirty="0">
              <a:solidFill>
                <a:schemeClr val="accent1">
                  <a:lumMod val="75000"/>
                </a:schemeClr>
              </a:solidFill>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66871186"/>
              </p:ext>
            </p:extLst>
          </p:nvPr>
        </p:nvGraphicFramePr>
        <p:xfrm>
          <a:off x="3810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838200" y="6356350"/>
            <a:ext cx="7239000" cy="365125"/>
          </a:xfrm>
        </p:spPr>
        <p:txBody>
          <a:bodyPr/>
          <a:lstStyle/>
          <a:p>
            <a:r>
              <a:rPr lang="en-US" dirty="0">
                <a:latin typeface="Times New Roman" pitchFamily="18" charset="0"/>
                <a:cs typeface="Times New Roman" pitchFamily="18" charset="0"/>
              </a:rPr>
              <a:t>NCASCD Annual Conference - February 7, 2013    |     http://hpscandi.weebly.com/</a:t>
            </a:r>
          </a:p>
        </p:txBody>
      </p:sp>
    </p:spTree>
    <p:extLst>
      <p:ext uri="{BB962C8B-B14F-4D97-AF65-F5344CB8AC3E}">
        <p14:creationId xmlns:p14="http://schemas.microsoft.com/office/powerpoint/2010/main" val="3861329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L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914400" y="685800"/>
            <a:ext cx="7315200" cy="5486400"/>
          </a:xfrm>
          <a:prstGeom prst="roundRect">
            <a:avLst>
              <a:gd name="adj" fmla="val 6500"/>
            </a:avLst>
          </a:prstGeom>
          <a:noFill/>
          <a:ln>
            <a:noFill/>
          </a:ln>
        </p:spPr>
      </p:pic>
    </p:spTree>
    <p:extLst>
      <p:ext uri="{BB962C8B-B14F-4D97-AF65-F5344CB8AC3E}">
        <p14:creationId xmlns:p14="http://schemas.microsoft.com/office/powerpoint/2010/main" val="29609456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M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914400" y="685800"/>
            <a:ext cx="7315200" cy="5486400"/>
          </a:xfrm>
          <a:prstGeom prst="roundRect">
            <a:avLst>
              <a:gd name="adj" fmla="val 6500"/>
            </a:avLst>
          </a:prstGeom>
          <a:noFill/>
          <a:ln>
            <a:noFill/>
          </a:ln>
        </p:spPr>
      </p:pic>
    </p:spTree>
    <p:extLst>
      <p:ext uri="{BB962C8B-B14F-4D97-AF65-F5344CB8AC3E}">
        <p14:creationId xmlns:p14="http://schemas.microsoft.com/office/powerpoint/2010/main" val="324866663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M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914400" y="685800"/>
            <a:ext cx="7315200" cy="5486400"/>
          </a:xfrm>
          <a:prstGeom prst="roundRect">
            <a:avLst>
              <a:gd name="adj" fmla="val 6500"/>
            </a:avLst>
          </a:prstGeom>
          <a:noFill/>
          <a:ln>
            <a:noFill/>
          </a:ln>
        </p:spPr>
      </p:pic>
    </p:spTree>
    <p:extLst>
      <p:ext uri="{BB962C8B-B14F-4D97-AF65-F5344CB8AC3E}">
        <p14:creationId xmlns:p14="http://schemas.microsoft.com/office/powerpoint/2010/main" val="416468116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M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914400" y="685800"/>
            <a:ext cx="7315200" cy="5486400"/>
          </a:xfrm>
          <a:prstGeom prst="roundRect">
            <a:avLst>
              <a:gd name="adj" fmla="val 6500"/>
            </a:avLst>
          </a:prstGeom>
          <a:noFill/>
          <a:ln>
            <a:noFill/>
          </a:ln>
        </p:spPr>
      </p:pic>
    </p:spTree>
    <p:extLst>
      <p:ext uri="{BB962C8B-B14F-4D97-AF65-F5344CB8AC3E}">
        <p14:creationId xmlns:p14="http://schemas.microsoft.com/office/powerpoint/2010/main" val="2433360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4111</TotalTime>
  <Words>3236</Words>
  <Application>Microsoft Office PowerPoint</Application>
  <PresentationFormat>On-screen Show (4:3)</PresentationFormat>
  <Paragraphs>360</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Leveraging District Leadership for Instructional Shifts:   Collaborative Walkthroughs </vt:lpstr>
      <vt:lpstr>PowerPoint Presentation</vt:lpstr>
      <vt:lpstr>PowerPoint Presentation</vt:lpstr>
      <vt:lpstr>Traditional Classroom Walkthroughs</vt:lpstr>
      <vt:lpstr>Our Initiative:  Collaborative Walkthroughs</vt:lpstr>
      <vt:lpstr>Goal:</vt:lpstr>
      <vt:lpstr>Goal:</vt:lpstr>
      <vt:lpstr>Principal’s Perspective</vt:lpstr>
      <vt:lpstr>Key Components</vt:lpstr>
      <vt:lpstr>Collaborative Walkthrough Process</vt:lpstr>
      <vt:lpstr>Elementary Principals AOL Walkthrough Schedule 2012-2013 </vt:lpstr>
      <vt:lpstr>PowerPoint Presentation</vt:lpstr>
      <vt:lpstr>Walkthrough Form</vt:lpstr>
      <vt:lpstr>Instructional Visit </vt:lpstr>
      <vt:lpstr>Instructional Debriefing</vt:lpstr>
      <vt:lpstr>PowerPoint Presentation</vt:lpstr>
      <vt:lpstr>Curricular Vision</vt:lpstr>
      <vt:lpstr>PowerPoint Presentation</vt:lpstr>
      <vt:lpstr>Collaborative Walkthroughs</vt:lpstr>
      <vt:lpstr>Collaborative Walkthroughs</vt:lpstr>
      <vt:lpstr>PowerPoint Presentation</vt:lpstr>
      <vt:lpstr>Instructional Conversations</vt:lpstr>
      <vt:lpstr>Questions or Feedback?</vt:lpstr>
    </vt:vector>
  </TitlesOfParts>
  <Company>Hickory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 ASCD Annual Conference Carolina Inn, Pinehurst, NC February 7, 2013</dc:title>
  <dc:creator>Griffin, Jennifer (ADM)</dc:creator>
  <cp:lastModifiedBy>Griffin, Jennifer (ADM)</cp:lastModifiedBy>
  <cp:revision>82</cp:revision>
  <cp:lastPrinted>2013-02-04T20:59:23Z</cp:lastPrinted>
  <dcterms:created xsi:type="dcterms:W3CDTF">2013-01-25T00:47:05Z</dcterms:created>
  <dcterms:modified xsi:type="dcterms:W3CDTF">2013-02-05T01:41:45Z</dcterms:modified>
</cp:coreProperties>
</file>